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Baskerville Display PT" charset="1" panose="02030602080406020203"/>
      <p:regular r:id="rId27"/>
    </p:embeddedFont>
    <p:embeddedFont>
      <p:font typeface="Inter" charset="1" panose="020B0502030000000004"/>
      <p:regular r:id="rId28"/>
    </p:embeddedFont>
    <p:embeddedFont>
      <p:font typeface="Baskerville Display PT Bold" charset="1" panose="02030702080406020203"/>
      <p:regular r:id="rId29"/>
    </p:embeddedFont>
    <p:embeddedFont>
      <p:font typeface="Inter Italics" charset="1" panose="020B0502030000000004"/>
      <p:regular r:id="rId33"/>
    </p:embeddedFont>
    <p:embeddedFont>
      <p:font typeface="Inter Bold" charset="1" panose="020B0802030000000004"/>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notesMasters/notesMaster1.xml" Type="http://schemas.openxmlformats.org/officeDocument/2006/relationships/notesMaster"/><Relationship Id="rId31" Target="theme/theme2.xml" Type="http://schemas.openxmlformats.org/officeDocument/2006/relationships/theme"/><Relationship Id="rId32" Target="notesSlides/notesSlide1.xml" Type="http://schemas.openxmlformats.org/officeDocument/2006/relationships/notesSlide"/><Relationship Id="rId33" Target="fonts/font33.fntdata" Type="http://schemas.openxmlformats.org/officeDocument/2006/relationships/font"/><Relationship Id="rId34" Target="notesSlides/notesSlide2.xml" Type="http://schemas.openxmlformats.org/officeDocument/2006/relationships/notesSlide"/><Relationship Id="rId35" Target="fonts/font35.fntdata" Type="http://schemas.openxmlformats.org/officeDocument/2006/relationships/font"/><Relationship Id="rId36" Target="notesSlides/notesSlide3.xml" Type="http://schemas.openxmlformats.org/officeDocument/2006/relationships/notesSlide"/><Relationship Id="rId37" Target="notesSlides/notesSlide4.xml" Type="http://schemas.openxmlformats.org/officeDocument/2006/relationships/notesSlide"/><Relationship Id="rId38" Target="notesSlides/notesSlide5.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all know, scleroderma is a chronic meaning lifelong, inflammatory, autoimmune disease. </a:t>
            </a:r>
          </a:p>
          <a:p>
            <a:r>
              <a:rPr lang="en-US"/>
              <a:t/>
            </a:r>
          </a:p>
          <a:p>
            <a:r>
              <a:rPr lang="en-US"/>
              <a:t>And with anything chronic or life long in nature, the disease, symptom picture and needs of a patient are bound to change and fluctuate.</a:t>
            </a:r>
          </a:p>
          <a:p>
            <a:r>
              <a:rPr lang="en-US"/>
              <a:t/>
            </a:r>
          </a:p>
          <a:p>
            <a:r>
              <a:rPr lang="en-US"/>
              <a:t>With this being said, conventional medicine generally uses mechanisms to target the autoimmunity to find healing via symptom suppression (ex. This is expressed with your Immunosuppressants, vasodilators, PPI’s) those kind of life-saving and preserving drugs that are entirely necessary in many scenarios. Now this is not a knock at conventional medical care at all. Where naturopathic medical care fits into this puzzle is the day to day and person underneath the disease. </a:t>
            </a:r>
          </a:p>
          <a:p>
            <a:r>
              <a:rPr lang="en-US"/>
              <a:t/>
            </a:r>
          </a:p>
          <a:p>
            <a:r>
              <a:rPr lang="en-US"/>
              <a:t>Being that this disease is lifelong, there are so many gaps that we are looking to address. For example, I always use the ideology of being put on antibiotics xxxxxx. </a:t>
            </a:r>
          </a:p>
          <a:p>
            <a:r>
              <a:rPr lang="en-US"/>
              <a:t/>
            </a:r>
          </a:p>
          <a:p>
            <a:r>
              <a:rPr lang="en-US"/>
              <a:t>CONVENTIONAL VS NATRUOPATHIC MEDICINE </a:t>
            </a:r>
          </a:p>
          <a:p>
            <a:r>
              <a:rPr lang="en-US"/>
              <a:t>**mechanism of the autoimmunity </a:t>
            </a:r>
          </a:p>
          <a:p>
            <a:r>
              <a:rPr lang="en-US"/>
              <a:t>mechanism, very cell specific or general inflammatory stuff ***</a:t>
            </a:r>
          </a:p>
          <a:p>
            <a:r>
              <a:rPr lang="en-US"/>
              <a:t>THEREFORE since it’s a chronic autoimmune pathology there is a lot to cover </a:t>
            </a:r>
          </a:p>
          <a:p>
            <a:r>
              <a:rPr lang="en-US"/>
              <a:t>POINTS TO STRESS: conventional interventions have so much value, but based on the nature of the disease, being chronic autoimmune pathology there will always be gaps that we are looking to address with naturopathic medicine </a:t>
            </a:r>
          </a:p>
          <a:p>
            <a:r>
              <a:rPr lang="en-US"/>
              <a:t>ND’s are adjunctive</a:t>
            </a:r>
          </a:p>
          <a:p>
            <a:r>
              <a:rPr lang="en-US"/>
              <a:t> </a:t>
            </a:r>
          </a:p>
          <a:p>
            <a:r>
              <a:rPr lang="en-US"/>
              <a:t>SLIDES: drug nutrient interactions, biologics, immunosuppressants </a:t>
            </a:r>
          </a:p>
          <a:p>
            <a:r>
              <a:rPr lang="en-US"/>
              <a:t/>
            </a:r>
          </a:p>
          <a:p>
            <a:r>
              <a:rPr lang="en-US"/>
              <a:t>SLIDES: Immunosuppressants, picking the worst of two evils, how can we build and offset your risk of contracting infections, how diet, supplements, acute pathologies are opportunistic (HAP AND CAP, C.DIFF), probiotics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does Naturopathic Medicine have to offer you as a scleroderma patient? </a:t>
            </a:r>
          </a:p>
          <a:p>
            <a:r>
              <a:rPr lang="en-US"/>
              <a:t/>
            </a:r>
          </a:p>
          <a:p>
            <a:r>
              <a:rPr lang="en-US"/>
              <a:t>Personalized approach </a:t>
            </a:r>
          </a:p>
          <a:p>
            <a:r>
              <a:rPr lang="en-US"/>
              <a:t>Support for the whole individual </a:t>
            </a:r>
          </a:p>
          <a:p>
            <a:r>
              <a:rPr lang="en-US"/>
              <a:t>Natural therapies in conjunction to pharmacological interventions</a:t>
            </a:r>
          </a:p>
          <a:p>
            <a:r>
              <a:rPr lang="en-US"/>
              <a:t>Health optimization </a:t>
            </a:r>
          </a:p>
          <a:p>
            <a:r>
              <a:rPr lang="en-US"/>
              <a:t>Preventative care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all know, scleroderma is a chronic meaning lifelong, inflammatory, autoimmune disease. </a:t>
            </a:r>
          </a:p>
          <a:p>
            <a:r>
              <a:rPr lang="en-US"/>
              <a:t/>
            </a:r>
          </a:p>
          <a:p>
            <a:r>
              <a:rPr lang="en-US"/>
              <a:t>And with anything chronic or life long in nature, the disease, symptom picture and needs of a patient are bound to change and fluctuate.</a:t>
            </a:r>
          </a:p>
          <a:p>
            <a:r>
              <a:rPr lang="en-US"/>
              <a:t/>
            </a:r>
          </a:p>
          <a:p>
            <a:r>
              <a:rPr lang="en-US"/>
              <a:t>With this being said, conventional medicine generally uses mechanisms to target the autoimmunity to find healing via symptom suppression (ex. This is expressed with your Immunosuppressants, vasodilators, PPI’s) those kind of life-saving and preserving drugs that are entirely necessary in many scenarios. Now this is not a knock at conventional medical care at all. Where naturopathic medical care fits into this puzzle is the day to day and person underneath the disease. </a:t>
            </a:r>
          </a:p>
          <a:p>
            <a:r>
              <a:rPr lang="en-US"/>
              <a:t/>
            </a:r>
          </a:p>
          <a:p>
            <a:r>
              <a:rPr lang="en-US"/>
              <a:t>Being that this disease is lifelong, there are so many gaps that we are looking to address. For example, I always use the ideology of being put on antibiotics xxxxxx. </a:t>
            </a:r>
          </a:p>
          <a:p>
            <a:r>
              <a:rPr lang="en-US"/>
              <a:t/>
            </a:r>
          </a:p>
          <a:p>
            <a:r>
              <a:rPr lang="en-US"/>
              <a:t>CONVENTIONAL VS NATRUOPATHIC MEDICINE </a:t>
            </a:r>
          </a:p>
          <a:p>
            <a:r>
              <a:rPr lang="en-US"/>
              <a:t>**mechanism of the autoimmunity </a:t>
            </a:r>
          </a:p>
          <a:p>
            <a:r>
              <a:rPr lang="en-US"/>
              <a:t>mechanism, very cell specific or general inflammatory stuff ***</a:t>
            </a:r>
          </a:p>
          <a:p>
            <a:r>
              <a:rPr lang="en-US"/>
              <a:t>THEREFORE since it’s a chronic autoimmune pathology there is a lot to cover </a:t>
            </a:r>
          </a:p>
          <a:p>
            <a:r>
              <a:rPr lang="en-US"/>
              <a:t>POINTS TO STRESS: conventional interventions have so much value, but based on the nature of the disease, being chronic autoimmune pathology there will always be gaps that we are looking to address with naturopathic medicine </a:t>
            </a:r>
          </a:p>
          <a:p>
            <a:r>
              <a:rPr lang="en-US"/>
              <a:t>ND’s are adjunctive</a:t>
            </a:r>
          </a:p>
          <a:p>
            <a:r>
              <a:rPr lang="en-US"/>
              <a:t> </a:t>
            </a:r>
          </a:p>
          <a:p>
            <a:r>
              <a:rPr lang="en-US"/>
              <a:t>SLIDES: drug nutrient interactions, biologics, immunosuppressants </a:t>
            </a:r>
          </a:p>
          <a:p>
            <a:r>
              <a:rPr lang="en-US"/>
              <a:t/>
            </a:r>
          </a:p>
          <a:p>
            <a:r>
              <a:rPr lang="en-US"/>
              <a:t>SLIDES: Immunosuppressants, picking the worst of two evils, how can we build and offset your risk of contracting infections, how diet, supplements, acute pathologies are opportunistic (HAP AND CAP, C.DIFF), probiotics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all know, scleroderma is a chronic meaning lifelong, inflammatory, autoimmune disease. </a:t>
            </a:r>
          </a:p>
          <a:p>
            <a:r>
              <a:rPr lang="en-US"/>
              <a:t/>
            </a:r>
          </a:p>
          <a:p>
            <a:r>
              <a:rPr lang="en-US"/>
              <a:t>And with anything chronic or life long in nature, the disease, symptom picture and needs of a patient are bound to change and fluctuate.</a:t>
            </a:r>
          </a:p>
          <a:p>
            <a:r>
              <a:rPr lang="en-US"/>
              <a:t/>
            </a:r>
          </a:p>
          <a:p>
            <a:r>
              <a:rPr lang="en-US"/>
              <a:t>With this being said, conventional medicine generally uses mechanisms to target the autoimmunity to find healing via symptom suppression (ex. This is expressed with your Immunosuppressants, vasodilators, PPI’s) those kind of life-saving and preserving drugs that are entirely necessary in many scenarios. Now this is not a knock at conventional medical care at all. Where naturopathic medical care fits into this puzzle is the day to day and person underneath the disease. </a:t>
            </a:r>
          </a:p>
          <a:p>
            <a:r>
              <a:rPr lang="en-US"/>
              <a:t/>
            </a:r>
          </a:p>
          <a:p>
            <a:r>
              <a:rPr lang="en-US"/>
              <a:t>Being that this disease is lifelong, there are so many gaps that we are looking to address. For example, I always use the ideology of being put on antibiotics xxxxxx. </a:t>
            </a:r>
          </a:p>
          <a:p>
            <a:r>
              <a:rPr lang="en-US"/>
              <a:t/>
            </a:r>
          </a:p>
          <a:p>
            <a:r>
              <a:rPr lang="en-US"/>
              <a:t>CONVENTIONAL VS NATRUOPATHIC MEDICINE </a:t>
            </a:r>
          </a:p>
          <a:p>
            <a:r>
              <a:rPr lang="en-US"/>
              <a:t>**mechanism of the autoimmunity </a:t>
            </a:r>
          </a:p>
          <a:p>
            <a:r>
              <a:rPr lang="en-US"/>
              <a:t>mechanism, very cell specific or general inflammatory stuff ***</a:t>
            </a:r>
          </a:p>
          <a:p>
            <a:r>
              <a:rPr lang="en-US"/>
              <a:t>THEREFORE since it’s a chronic autoimmune pathology there is a lot to cover </a:t>
            </a:r>
          </a:p>
          <a:p>
            <a:r>
              <a:rPr lang="en-US"/>
              <a:t>POINTS TO STRESS: conventional interventions have so much value, but based on the nature of the disease, being chronic autoimmune pathology there will always be gaps that we are looking to address with naturopathic medicine </a:t>
            </a:r>
          </a:p>
          <a:p>
            <a:r>
              <a:rPr lang="en-US"/>
              <a:t>ND’s are adjunctive</a:t>
            </a:r>
          </a:p>
          <a:p>
            <a:r>
              <a:rPr lang="en-US"/>
              <a:t> </a:t>
            </a:r>
          </a:p>
          <a:p>
            <a:r>
              <a:rPr lang="en-US"/>
              <a:t>SLIDES: drug nutrient interactions, biologics, immunosuppressants </a:t>
            </a:r>
          </a:p>
          <a:p>
            <a:r>
              <a:rPr lang="en-US"/>
              <a:t/>
            </a:r>
          </a:p>
          <a:p>
            <a:r>
              <a:rPr lang="en-US"/>
              <a:t>SLIDES: Immunosuppressants, picking the worst of two evils, how can we build and offset your risk of contracting infections, how diet, supplements, acute pathologies are opportunistic (HAP AND CAP, C.DIFF), probiotics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all know, scleroderma is a chronic meaning lifelong, inflammatory, autoimmune disease. </a:t>
            </a:r>
          </a:p>
          <a:p>
            <a:r>
              <a:rPr lang="en-US"/>
              <a:t/>
            </a:r>
          </a:p>
          <a:p>
            <a:r>
              <a:rPr lang="en-US"/>
              <a:t>And with anything chronic or life long in nature, the disease, symptom picture and needs of a patient are bound to change and fluctuate.</a:t>
            </a:r>
          </a:p>
          <a:p>
            <a:r>
              <a:rPr lang="en-US"/>
              <a:t/>
            </a:r>
          </a:p>
          <a:p>
            <a:r>
              <a:rPr lang="en-US"/>
              <a:t>With this being said, conventional medicine generally uses mechanisms to target the autoimmunity to find healing via symptom suppression (ex. This is expressed with your Immunosuppressants, vasodilators, PPI’s) those kind of life-saving and preserving drugs that are entirely necessary in many scenarios. Now this is not a knock at conventional medical care at all. Where naturopathic medical care fits into this puzzle is the day to day and person underneath the disease. </a:t>
            </a:r>
          </a:p>
          <a:p>
            <a:r>
              <a:rPr lang="en-US"/>
              <a:t/>
            </a:r>
          </a:p>
          <a:p>
            <a:r>
              <a:rPr lang="en-US"/>
              <a:t>Being that this disease is lifelong, there are so many gaps that we are looking to address. For example, I always use the ideology of being put on antibiotics xxxxxx. </a:t>
            </a:r>
          </a:p>
          <a:p>
            <a:r>
              <a:rPr lang="en-US"/>
              <a:t/>
            </a:r>
          </a:p>
          <a:p>
            <a:r>
              <a:rPr lang="en-US"/>
              <a:t>CONVENTIONAL VS NATRUOPATHIC MEDICINE </a:t>
            </a:r>
          </a:p>
          <a:p>
            <a:r>
              <a:rPr lang="en-US"/>
              <a:t>**mechanism of the autoimmunity </a:t>
            </a:r>
          </a:p>
          <a:p>
            <a:r>
              <a:rPr lang="en-US"/>
              <a:t>mechanism, very cell specific or general inflammatory stuff ***</a:t>
            </a:r>
          </a:p>
          <a:p>
            <a:r>
              <a:rPr lang="en-US"/>
              <a:t>THEREFORE since it’s a chronic autoimmune pathology there is a lot to cover </a:t>
            </a:r>
          </a:p>
          <a:p>
            <a:r>
              <a:rPr lang="en-US"/>
              <a:t>POINTS TO STRESS: conventional interventions have so much value, but based on the nature of the disease, being chronic autoimmune pathology there will always be gaps that we are looking to address with naturopathic medicine </a:t>
            </a:r>
          </a:p>
          <a:p>
            <a:r>
              <a:rPr lang="en-US"/>
              <a:t>ND’s are adjunctive</a:t>
            </a:r>
          </a:p>
          <a:p>
            <a:r>
              <a:rPr lang="en-US"/>
              <a:t> </a:t>
            </a:r>
          </a:p>
          <a:p>
            <a:r>
              <a:rPr lang="en-US"/>
              <a:t>SLIDES: drug nutrient interactions, biologics, immunosuppressants </a:t>
            </a:r>
          </a:p>
          <a:p>
            <a:r>
              <a:rPr lang="en-US"/>
              <a:t/>
            </a:r>
          </a:p>
          <a:p>
            <a:r>
              <a:rPr lang="en-US"/>
              <a:t>SLIDES: Immunosuppressants, picking the worst of two evils, how can we build and offset your risk of contracting infections, how diet, supplements, acute pathologies are opportunistic (HAP AND CAP, C.DIFF), probiotics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5.png" Type="http://schemas.openxmlformats.org/officeDocument/2006/relationships/image"/><Relationship Id="rId4" Target="../media/image1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7.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 Id="rId4" Target="../media/image2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jpeg" Type="http://schemas.openxmlformats.org/officeDocument/2006/relationships/image"/><Relationship Id="rId4" Target="../media/image25.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5.jpeg" Type="http://schemas.openxmlformats.org/officeDocument/2006/relationships/image"/><Relationship Id="rId6" Target="../media/image6.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0.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618588" y="2112360"/>
            <a:ext cx="5050824" cy="3641646"/>
            <a:chOff x="0" y="0"/>
            <a:chExt cx="6734432" cy="4855528"/>
          </a:xfrm>
        </p:grpSpPr>
        <p:pic>
          <p:nvPicPr>
            <p:cNvPr name="Picture 3" id="3"/>
            <p:cNvPicPr>
              <a:picLocks noChangeAspect="true"/>
            </p:cNvPicPr>
            <p:nvPr/>
          </p:nvPicPr>
          <p:blipFill>
            <a:blip r:embed="rId2"/>
            <a:srcRect l="3796" t="0" r="3796" b="0"/>
            <a:stretch>
              <a:fillRect/>
            </a:stretch>
          </p:blipFill>
          <p:spPr>
            <a:xfrm flipH="false" flipV="false">
              <a:off x="0" y="0"/>
              <a:ext cx="6734432" cy="4855528"/>
            </a:xfrm>
            <a:prstGeom prst="rect">
              <a:avLst/>
            </a:prstGeom>
          </p:spPr>
        </p:pic>
      </p:grpSp>
      <p:sp>
        <p:nvSpPr>
          <p:cNvPr name="TextBox 4" id="4"/>
          <p:cNvSpPr txBox="true"/>
          <p:nvPr/>
        </p:nvSpPr>
        <p:spPr>
          <a:xfrm rot="0">
            <a:off x="1530366" y="6357251"/>
            <a:ext cx="15227268" cy="2456733"/>
          </a:xfrm>
          <a:prstGeom prst="rect">
            <a:avLst/>
          </a:prstGeom>
        </p:spPr>
        <p:txBody>
          <a:bodyPr anchor="t" rtlCol="false" tIns="0" lIns="0" bIns="0" rIns="0">
            <a:spAutoFit/>
          </a:bodyPr>
          <a:lstStyle/>
          <a:p>
            <a:pPr algn="ctr">
              <a:lnSpc>
                <a:spcPts val="5149"/>
              </a:lnSpc>
            </a:pPr>
            <a:r>
              <a:rPr lang="en-US" sz="3678" spc="286">
                <a:solidFill>
                  <a:srgbClr val="504C44"/>
                </a:solidFill>
                <a:latin typeface="Baskerville Display PT"/>
                <a:ea typeface="Baskerville Display PT"/>
                <a:cs typeface="Baskerville Display PT"/>
                <a:sym typeface="Baskerville Display PT"/>
              </a:rPr>
              <a:t>NOURISHING DIETS &amp; SCLERODERMA: FOUNDATIONS OF NUTRITION &amp; INTEGRATIVE CARE</a:t>
            </a:r>
          </a:p>
          <a:p>
            <a:pPr algn="ctr">
              <a:lnSpc>
                <a:spcPts val="9629"/>
              </a:lnSpc>
            </a:pPr>
          </a:p>
        </p:txBody>
      </p:sp>
      <p:sp>
        <p:nvSpPr>
          <p:cNvPr name="TextBox 5" id="5"/>
          <p:cNvSpPr txBox="true"/>
          <p:nvPr/>
        </p:nvSpPr>
        <p:spPr>
          <a:xfrm rot="0">
            <a:off x="2721952" y="8362838"/>
            <a:ext cx="12844096" cy="464422"/>
          </a:xfrm>
          <a:prstGeom prst="rect">
            <a:avLst/>
          </a:prstGeom>
        </p:spPr>
        <p:txBody>
          <a:bodyPr anchor="t" rtlCol="false" tIns="0" lIns="0" bIns="0" rIns="0">
            <a:spAutoFit/>
          </a:bodyPr>
          <a:lstStyle/>
          <a:p>
            <a:pPr algn="ctr">
              <a:lnSpc>
                <a:spcPts val="3749"/>
              </a:lnSpc>
            </a:pPr>
            <a:r>
              <a:rPr lang="en-US" sz="2678" spc="535">
                <a:solidFill>
                  <a:srgbClr val="504C44"/>
                </a:solidFill>
                <a:latin typeface="Inter"/>
                <a:ea typeface="Inter"/>
                <a:cs typeface="Inter"/>
                <a:sym typeface="Inter"/>
              </a:rPr>
              <a:t>EDUCATION TO ENHANCE YOUR WELL-BEING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706706" y="2756371"/>
            <a:ext cx="8716757" cy="5364158"/>
          </a:xfrm>
          <a:custGeom>
            <a:avLst/>
            <a:gdLst/>
            <a:ahLst/>
            <a:cxnLst/>
            <a:rect r="r" b="b" t="t" l="l"/>
            <a:pathLst>
              <a:path h="5364158" w="8716757">
                <a:moveTo>
                  <a:pt x="0" y="0"/>
                </a:moveTo>
                <a:lnTo>
                  <a:pt x="8716757" y="0"/>
                </a:lnTo>
                <a:lnTo>
                  <a:pt x="8716757" y="5364158"/>
                </a:lnTo>
                <a:lnTo>
                  <a:pt x="0" y="5364158"/>
                </a:lnTo>
                <a:lnTo>
                  <a:pt x="0" y="0"/>
                </a:lnTo>
                <a:close/>
              </a:path>
            </a:pathLst>
          </a:custGeom>
          <a:blipFill>
            <a:blip r:embed="rId3"/>
            <a:stretch>
              <a:fillRect l="0" t="0" r="0" b="0"/>
            </a:stretch>
          </a:blipFill>
        </p:spPr>
      </p:sp>
      <p:sp>
        <p:nvSpPr>
          <p:cNvPr name="TextBox 3" id="3"/>
          <p:cNvSpPr txBox="true"/>
          <p:nvPr/>
        </p:nvSpPr>
        <p:spPr>
          <a:xfrm rot="0">
            <a:off x="1308937" y="1640926"/>
            <a:ext cx="10949397" cy="669925"/>
          </a:xfrm>
          <a:prstGeom prst="rect">
            <a:avLst/>
          </a:prstGeom>
        </p:spPr>
        <p:txBody>
          <a:bodyPr anchor="t" rtlCol="false" tIns="0" lIns="0" bIns="0" rIns="0">
            <a:spAutoFit/>
          </a:bodyPr>
          <a:lstStyle/>
          <a:p>
            <a:pPr algn="l">
              <a:lnSpc>
                <a:spcPts val="5599"/>
              </a:lnSpc>
            </a:pPr>
            <a:r>
              <a:rPr lang="en-US" sz="3999" spc="799">
                <a:solidFill>
                  <a:srgbClr val="504C44"/>
                </a:solidFill>
                <a:latin typeface="Baskerville Display PT"/>
                <a:ea typeface="Baskerville Display PT"/>
                <a:cs typeface="Baskerville Display PT"/>
                <a:sym typeface="Baskerville Display PT"/>
              </a:rPr>
              <a:t>BLOOD SUGAR </a:t>
            </a:r>
          </a:p>
        </p:txBody>
      </p:sp>
      <p:sp>
        <p:nvSpPr>
          <p:cNvPr name="TextBox 4" id="4"/>
          <p:cNvSpPr txBox="true"/>
          <p:nvPr/>
        </p:nvSpPr>
        <p:spPr>
          <a:xfrm rot="0">
            <a:off x="9606596" y="2244176"/>
            <a:ext cx="7652704" cy="5731973"/>
          </a:xfrm>
          <a:prstGeom prst="rect">
            <a:avLst/>
          </a:prstGeom>
        </p:spPr>
        <p:txBody>
          <a:bodyPr anchor="t" rtlCol="false" tIns="0" lIns="0" bIns="0" rIns="0">
            <a:spAutoFit/>
          </a:bodyPr>
          <a:lstStyle/>
          <a:p>
            <a:pPr algn="l">
              <a:lnSpc>
                <a:spcPts val="4146"/>
              </a:lnSpc>
            </a:pPr>
          </a:p>
          <a:p>
            <a:pPr algn="l" marL="639404" indent="-319702" lvl="1">
              <a:lnSpc>
                <a:spcPts val="4146"/>
              </a:lnSpc>
              <a:buFont typeface="Arial"/>
              <a:buChar char="•"/>
            </a:pPr>
            <a:r>
              <a:rPr lang="en-US" sz="2961">
                <a:solidFill>
                  <a:srgbClr val="504C44"/>
                </a:solidFill>
                <a:latin typeface="Inter"/>
                <a:ea typeface="Inter"/>
                <a:cs typeface="Inter"/>
                <a:sym typeface="Inter"/>
              </a:rPr>
              <a:t>Build muscle → more glucose uptake, smaller blood sugar spikes</a:t>
            </a:r>
          </a:p>
          <a:p>
            <a:pPr algn="l" marL="639404" indent="-319702" lvl="1">
              <a:lnSpc>
                <a:spcPts val="4146"/>
              </a:lnSpc>
              <a:buFont typeface="Arial"/>
              <a:buChar char="•"/>
            </a:pPr>
            <a:r>
              <a:rPr lang="en-US" sz="2961">
                <a:solidFill>
                  <a:srgbClr val="504C44"/>
                </a:solidFill>
                <a:latin typeface="Inter"/>
                <a:ea typeface="Inter"/>
                <a:cs typeface="Inter"/>
                <a:sym typeface="Inter"/>
              </a:rPr>
              <a:t>Move after meals → walking improves glucose disposal and insulin sensitivity</a:t>
            </a:r>
          </a:p>
          <a:p>
            <a:pPr algn="l" marL="639404" indent="-319702" lvl="1">
              <a:lnSpc>
                <a:spcPts val="4146"/>
              </a:lnSpc>
              <a:buFont typeface="Arial"/>
              <a:buChar char="•"/>
            </a:pPr>
            <a:r>
              <a:rPr lang="en-US" sz="2961">
                <a:solidFill>
                  <a:srgbClr val="504C44"/>
                </a:solidFill>
                <a:latin typeface="Inter"/>
                <a:ea typeface="Inter"/>
                <a:cs typeface="Inter"/>
                <a:sym typeface="Inter"/>
              </a:rPr>
              <a:t>Prioritize protein &amp; fiber → slow carbohydrate absorption, reduce post-meal spikes</a:t>
            </a:r>
          </a:p>
          <a:p>
            <a:pPr algn="l" marL="639404" indent="-319702" lvl="1">
              <a:lnSpc>
                <a:spcPts val="4146"/>
              </a:lnSpc>
              <a:buFont typeface="Arial"/>
              <a:buChar char="•"/>
            </a:pPr>
            <a:r>
              <a:rPr lang="en-US" sz="2961">
                <a:solidFill>
                  <a:srgbClr val="504C44"/>
                </a:solidFill>
                <a:latin typeface="Inter"/>
                <a:ea typeface="Inter"/>
                <a:cs typeface="Inter"/>
                <a:sym typeface="Inter"/>
              </a:rPr>
              <a:t>Limit refined sugar &amp; ultra-processed carbs → prevents rapid surges and crashes</a:t>
            </a:r>
          </a:p>
        </p:txBody>
      </p:sp>
      <p:sp>
        <p:nvSpPr>
          <p:cNvPr name="TextBox 5" id="5"/>
          <p:cNvSpPr txBox="true"/>
          <p:nvPr/>
        </p:nvSpPr>
        <p:spPr>
          <a:xfrm rot="0">
            <a:off x="872880" y="8259610"/>
            <a:ext cx="16542239" cy="1057275"/>
          </a:xfrm>
          <a:prstGeom prst="rect">
            <a:avLst/>
          </a:prstGeom>
        </p:spPr>
        <p:txBody>
          <a:bodyPr anchor="t" rtlCol="false" tIns="0" lIns="0" bIns="0" rIns="0">
            <a:spAutoFit/>
          </a:bodyPr>
          <a:lstStyle/>
          <a:p>
            <a:pPr algn="l">
              <a:lnSpc>
                <a:spcPts val="4200"/>
              </a:lnSpc>
            </a:pPr>
            <a:r>
              <a:rPr lang="en-US" sz="3000">
                <a:solidFill>
                  <a:srgbClr val="504C44"/>
                </a:solidFill>
                <a:latin typeface="Inter"/>
                <a:ea typeface="Inter"/>
                <a:cs typeface="Inter"/>
                <a:sym typeface="Inter"/>
              </a:rPr>
              <a:t>Steady blood sugar comes from movement, muscle mass, balanced nutrition, and lifestyle habits that support healthy insulin sensitivity.</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2163688" y="3603036"/>
            <a:ext cx="5956462" cy="3080929"/>
          </a:xfrm>
          <a:custGeom>
            <a:avLst/>
            <a:gdLst/>
            <a:ahLst/>
            <a:cxnLst/>
            <a:rect r="r" b="b" t="t" l="l"/>
            <a:pathLst>
              <a:path h="3080929" w="5956462">
                <a:moveTo>
                  <a:pt x="0" y="0"/>
                </a:moveTo>
                <a:lnTo>
                  <a:pt x="5956461" y="0"/>
                </a:lnTo>
                <a:lnTo>
                  <a:pt x="5956461" y="3080928"/>
                </a:lnTo>
                <a:lnTo>
                  <a:pt x="0" y="30809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308937" y="1640926"/>
            <a:ext cx="10949397" cy="669925"/>
          </a:xfrm>
          <a:prstGeom prst="rect">
            <a:avLst/>
          </a:prstGeom>
        </p:spPr>
        <p:txBody>
          <a:bodyPr anchor="t" rtlCol="false" tIns="0" lIns="0" bIns="0" rIns="0">
            <a:spAutoFit/>
          </a:bodyPr>
          <a:lstStyle/>
          <a:p>
            <a:pPr algn="l">
              <a:lnSpc>
                <a:spcPts val="5599"/>
              </a:lnSpc>
            </a:pPr>
            <a:r>
              <a:rPr lang="en-US" sz="3999" spc="799">
                <a:solidFill>
                  <a:srgbClr val="504C44"/>
                </a:solidFill>
                <a:latin typeface="Baskerville Display PT"/>
                <a:ea typeface="Baskerville Display PT"/>
                <a:cs typeface="Baskerville Display PT"/>
                <a:sym typeface="Baskerville Display PT"/>
              </a:rPr>
              <a:t>ANABOLISM VS CATABOLISM</a:t>
            </a:r>
          </a:p>
        </p:txBody>
      </p:sp>
      <p:sp>
        <p:nvSpPr>
          <p:cNvPr name="TextBox 4" id="4"/>
          <p:cNvSpPr txBox="true"/>
          <p:nvPr/>
        </p:nvSpPr>
        <p:spPr>
          <a:xfrm rot="0">
            <a:off x="9737412" y="2452535"/>
            <a:ext cx="7336373" cy="6488855"/>
          </a:xfrm>
          <a:prstGeom prst="rect">
            <a:avLst/>
          </a:prstGeom>
        </p:spPr>
        <p:txBody>
          <a:bodyPr anchor="t" rtlCol="false" tIns="0" lIns="0" bIns="0" rIns="0">
            <a:spAutoFit/>
          </a:bodyPr>
          <a:lstStyle/>
          <a:p>
            <a:pPr algn="l">
              <a:lnSpc>
                <a:spcPts val="3974"/>
              </a:lnSpc>
            </a:pPr>
            <a:r>
              <a:rPr lang="en-US" sz="2839">
                <a:solidFill>
                  <a:srgbClr val="504C44"/>
                </a:solidFill>
                <a:latin typeface="Inter"/>
                <a:ea typeface="Inter"/>
                <a:cs typeface="Inter"/>
                <a:sym typeface="Inter"/>
              </a:rPr>
              <a:t>Anabolism vs Catabolism</a:t>
            </a:r>
          </a:p>
          <a:p>
            <a:pPr algn="l" marL="612973" indent="-306487" lvl="1">
              <a:lnSpc>
                <a:spcPts val="3974"/>
              </a:lnSpc>
              <a:buFont typeface="Arial"/>
              <a:buChar char="•"/>
            </a:pPr>
            <a:r>
              <a:rPr lang="en-US" sz="2839">
                <a:solidFill>
                  <a:srgbClr val="504C44"/>
                </a:solidFill>
                <a:latin typeface="Inter"/>
                <a:ea typeface="Inter"/>
                <a:cs typeface="Inter"/>
                <a:sym typeface="Inter"/>
              </a:rPr>
              <a:t>Anabolism: Building and repairing tissue</a:t>
            </a:r>
          </a:p>
          <a:p>
            <a:pPr algn="l" marL="612973" indent="-306487" lvl="1">
              <a:lnSpc>
                <a:spcPts val="3974"/>
              </a:lnSpc>
              <a:buFont typeface="Arial"/>
              <a:buChar char="•"/>
            </a:pPr>
            <a:r>
              <a:rPr lang="en-US" sz="2839">
                <a:solidFill>
                  <a:srgbClr val="504C44"/>
                </a:solidFill>
                <a:latin typeface="Inter"/>
                <a:ea typeface="Inter"/>
                <a:cs typeface="Inter"/>
                <a:sym typeface="Inter"/>
              </a:rPr>
              <a:t>Catabolism: Breaking down tissue for energy</a:t>
            </a:r>
          </a:p>
          <a:p>
            <a:pPr algn="l">
              <a:lnSpc>
                <a:spcPts val="3974"/>
              </a:lnSpc>
            </a:pPr>
          </a:p>
          <a:p>
            <a:pPr algn="l">
              <a:lnSpc>
                <a:spcPts val="3974"/>
              </a:lnSpc>
            </a:pPr>
            <a:r>
              <a:rPr lang="en-US" sz="2839">
                <a:solidFill>
                  <a:srgbClr val="504C44"/>
                </a:solidFill>
                <a:latin typeface="Inter"/>
                <a:ea typeface="Inter"/>
                <a:cs typeface="Inter"/>
                <a:sym typeface="Inter"/>
              </a:rPr>
              <a:t>In Scleroderma</a:t>
            </a:r>
          </a:p>
          <a:p>
            <a:pPr algn="l" marL="612973" indent="-306487" lvl="1">
              <a:lnSpc>
                <a:spcPts val="3974"/>
              </a:lnSpc>
              <a:buFont typeface="Arial"/>
              <a:buChar char="•"/>
            </a:pPr>
            <a:r>
              <a:rPr lang="en-US" sz="2839">
                <a:solidFill>
                  <a:srgbClr val="504C44"/>
                </a:solidFill>
                <a:latin typeface="Inter"/>
                <a:ea typeface="Inter"/>
                <a:cs typeface="Inter"/>
                <a:sym typeface="Inter"/>
              </a:rPr>
              <a:t>Chronic inflammation and malabsorption increase catabolism</a:t>
            </a:r>
          </a:p>
          <a:p>
            <a:pPr algn="l" marL="612973" indent="-306487" lvl="1">
              <a:lnSpc>
                <a:spcPts val="3974"/>
              </a:lnSpc>
              <a:buFont typeface="Arial"/>
              <a:buChar char="•"/>
            </a:pPr>
            <a:r>
              <a:rPr lang="en-US" sz="2839">
                <a:solidFill>
                  <a:srgbClr val="504C44"/>
                </a:solidFill>
                <a:latin typeface="Inter"/>
                <a:ea typeface="Inter"/>
                <a:cs typeface="Inter"/>
                <a:sym typeface="Inter"/>
              </a:rPr>
              <a:t>Leads to muscle loss, weight loss, and fatigue</a:t>
            </a:r>
          </a:p>
          <a:p>
            <a:pPr algn="l" marL="612973" indent="-306487" lvl="1">
              <a:lnSpc>
                <a:spcPts val="3974"/>
              </a:lnSpc>
              <a:buFont typeface="Arial"/>
              <a:buChar char="•"/>
            </a:pPr>
            <a:r>
              <a:rPr lang="en-US" sz="2839">
                <a:solidFill>
                  <a:srgbClr val="504C44"/>
                </a:solidFill>
                <a:latin typeface="Inter"/>
                <a:ea typeface="Inter"/>
                <a:cs typeface="Inter"/>
                <a:sym typeface="Inter"/>
              </a:rPr>
              <a:t>Autoimmune flares </a:t>
            </a:r>
          </a:p>
          <a:p>
            <a:pPr algn="l">
              <a:lnSpc>
                <a:spcPts val="3974"/>
              </a:lnSpc>
            </a:pPr>
          </a:p>
        </p:txBody>
      </p:sp>
      <p:sp>
        <p:nvSpPr>
          <p:cNvPr name="TextBox 5" id="5"/>
          <p:cNvSpPr txBox="true"/>
          <p:nvPr/>
        </p:nvSpPr>
        <p:spPr>
          <a:xfrm rot="0">
            <a:off x="872880" y="8696325"/>
            <a:ext cx="16542239" cy="1057275"/>
          </a:xfrm>
          <a:prstGeom prst="rect">
            <a:avLst/>
          </a:prstGeom>
        </p:spPr>
        <p:txBody>
          <a:bodyPr anchor="t" rtlCol="false" tIns="0" lIns="0" bIns="0" rIns="0">
            <a:spAutoFit/>
          </a:bodyPr>
          <a:lstStyle/>
          <a:p>
            <a:pPr algn="l">
              <a:lnSpc>
                <a:spcPts val="4200"/>
              </a:lnSpc>
            </a:pPr>
            <a:r>
              <a:rPr lang="en-US" sz="3000">
                <a:solidFill>
                  <a:srgbClr val="504C44"/>
                </a:solidFill>
                <a:latin typeface="Inter"/>
                <a:ea typeface="Inter"/>
                <a:cs typeface="Inter"/>
                <a:sym typeface="Inter"/>
              </a:rPr>
              <a:t>Ensure </a:t>
            </a:r>
            <a:r>
              <a:rPr lang="en-US" sz="3000" b="true">
                <a:solidFill>
                  <a:srgbClr val="504C44"/>
                </a:solidFill>
                <a:latin typeface="Inter Bold"/>
                <a:ea typeface="Inter Bold"/>
                <a:cs typeface="Inter Bold"/>
                <a:sym typeface="Inter Bold"/>
              </a:rPr>
              <a:t>adequate protein and calories</a:t>
            </a:r>
            <a:r>
              <a:rPr lang="en-US" sz="3000">
                <a:solidFill>
                  <a:srgbClr val="504C44"/>
                </a:solidFill>
                <a:latin typeface="Inter"/>
                <a:ea typeface="Inter"/>
                <a:cs typeface="Inter"/>
                <a:sym typeface="Inter"/>
              </a:rPr>
              <a:t>, reduce inflammation, address GI absorption issues, correct micronutrient deficiencies, and maintain light resistance or mobility exercise.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695075" y="2891515"/>
            <a:ext cx="4245931" cy="6033295"/>
          </a:xfrm>
          <a:custGeom>
            <a:avLst/>
            <a:gdLst/>
            <a:ahLst/>
            <a:cxnLst/>
            <a:rect r="r" b="b" t="t" l="l"/>
            <a:pathLst>
              <a:path h="6033295" w="4245931">
                <a:moveTo>
                  <a:pt x="0" y="0"/>
                </a:moveTo>
                <a:lnTo>
                  <a:pt x="4245931" y="0"/>
                </a:lnTo>
                <a:lnTo>
                  <a:pt x="4245931" y="6033294"/>
                </a:lnTo>
                <a:lnTo>
                  <a:pt x="0" y="6033294"/>
                </a:lnTo>
                <a:lnTo>
                  <a:pt x="0" y="0"/>
                </a:lnTo>
                <a:close/>
              </a:path>
            </a:pathLst>
          </a:custGeom>
          <a:blipFill>
            <a:blip r:embed="rId3"/>
            <a:stretch>
              <a:fillRect l="0" t="0" r="0" b="0"/>
            </a:stretch>
          </a:blipFill>
        </p:spPr>
      </p:sp>
      <p:sp>
        <p:nvSpPr>
          <p:cNvPr name="TextBox 3" id="3"/>
          <p:cNvSpPr txBox="true"/>
          <p:nvPr/>
        </p:nvSpPr>
        <p:spPr>
          <a:xfrm rot="0">
            <a:off x="1308937" y="1640926"/>
            <a:ext cx="15057002" cy="669925"/>
          </a:xfrm>
          <a:prstGeom prst="rect">
            <a:avLst/>
          </a:prstGeom>
        </p:spPr>
        <p:txBody>
          <a:bodyPr anchor="t" rtlCol="false" tIns="0" lIns="0" bIns="0" rIns="0">
            <a:spAutoFit/>
          </a:bodyPr>
          <a:lstStyle/>
          <a:p>
            <a:pPr algn="l">
              <a:lnSpc>
                <a:spcPts val="5599"/>
              </a:lnSpc>
            </a:pPr>
            <a:r>
              <a:rPr lang="en-US" sz="3999" spc="799">
                <a:solidFill>
                  <a:srgbClr val="504C44"/>
                </a:solidFill>
                <a:latin typeface="Baskerville Display PT"/>
                <a:ea typeface="Baskerville Display PT"/>
                <a:cs typeface="Baskerville Display PT"/>
                <a:sym typeface="Baskerville Display PT"/>
              </a:rPr>
              <a:t>COMPONENTS OF FOOD &amp; WHY THEY MATTER</a:t>
            </a:r>
          </a:p>
        </p:txBody>
      </p:sp>
      <p:sp>
        <p:nvSpPr>
          <p:cNvPr name="TextBox 4" id="4"/>
          <p:cNvSpPr txBox="true"/>
          <p:nvPr/>
        </p:nvSpPr>
        <p:spPr>
          <a:xfrm rot="0">
            <a:off x="6733506" y="2834365"/>
            <a:ext cx="10811214" cy="6423935"/>
          </a:xfrm>
          <a:prstGeom prst="rect">
            <a:avLst/>
          </a:prstGeom>
        </p:spPr>
        <p:txBody>
          <a:bodyPr anchor="t" rtlCol="false" tIns="0" lIns="0" bIns="0" rIns="0">
            <a:spAutoFit/>
          </a:bodyPr>
          <a:lstStyle/>
          <a:p>
            <a:pPr algn="l" marL="612974" indent="-306487" lvl="1">
              <a:lnSpc>
                <a:spcPts val="3974"/>
              </a:lnSpc>
              <a:buFont typeface="Arial"/>
              <a:buChar char="•"/>
            </a:pPr>
            <a:r>
              <a:rPr lang="en-US" b="true" sz="2839">
                <a:solidFill>
                  <a:srgbClr val="504C44"/>
                </a:solidFill>
                <a:latin typeface="Inter Bold"/>
                <a:ea typeface="Inter Bold"/>
                <a:cs typeface="Inter Bold"/>
                <a:sym typeface="Inter Bold"/>
              </a:rPr>
              <a:t>Protein: </a:t>
            </a:r>
            <a:r>
              <a:rPr lang="en-US" sz="2839">
                <a:solidFill>
                  <a:srgbClr val="504C44"/>
                </a:solidFill>
                <a:latin typeface="Inter"/>
                <a:ea typeface="Inter"/>
                <a:cs typeface="Inter"/>
                <a:sym typeface="Inter"/>
              </a:rPr>
              <a:t>builds and repairs muscle, supports immune function</a:t>
            </a:r>
          </a:p>
          <a:p>
            <a:pPr algn="l" marL="612974" indent="-306487" lvl="1">
              <a:lnSpc>
                <a:spcPts val="3974"/>
              </a:lnSpc>
              <a:buFont typeface="Arial"/>
              <a:buChar char="•"/>
            </a:pPr>
            <a:r>
              <a:rPr lang="en-US" b="true" sz="2839">
                <a:solidFill>
                  <a:srgbClr val="504C44"/>
                </a:solidFill>
                <a:latin typeface="Inter Bold"/>
                <a:ea typeface="Inter Bold"/>
                <a:cs typeface="Inter Bold"/>
                <a:sym typeface="Inter Bold"/>
              </a:rPr>
              <a:t>Carbohydrates: </a:t>
            </a:r>
            <a:r>
              <a:rPr lang="en-US" sz="2839">
                <a:solidFill>
                  <a:srgbClr val="504C44"/>
                </a:solidFill>
                <a:latin typeface="Inter"/>
                <a:ea typeface="Inter"/>
                <a:cs typeface="Inter"/>
                <a:sym typeface="Inter"/>
              </a:rPr>
              <a:t>main energy source, fuels brain and muscles</a:t>
            </a:r>
          </a:p>
          <a:p>
            <a:pPr algn="l" marL="612974" indent="-306487" lvl="1">
              <a:lnSpc>
                <a:spcPts val="3974"/>
              </a:lnSpc>
              <a:buFont typeface="Arial"/>
              <a:buChar char="•"/>
            </a:pPr>
            <a:r>
              <a:rPr lang="en-US" b="true" sz="2839">
                <a:solidFill>
                  <a:srgbClr val="504C44"/>
                </a:solidFill>
                <a:latin typeface="Inter Bold"/>
                <a:ea typeface="Inter Bold"/>
                <a:cs typeface="Inter Bold"/>
                <a:sym typeface="Inter Bold"/>
              </a:rPr>
              <a:t>Fats:</a:t>
            </a:r>
            <a:r>
              <a:rPr lang="en-US" sz="2839">
                <a:solidFill>
                  <a:srgbClr val="504C44"/>
                </a:solidFill>
                <a:latin typeface="Inter"/>
                <a:ea typeface="Inter"/>
                <a:cs typeface="Inter"/>
                <a:sym typeface="Inter"/>
              </a:rPr>
              <a:t> supports hormones, brain health, and nutrient absorption</a:t>
            </a:r>
          </a:p>
          <a:p>
            <a:pPr algn="l" marL="612974" indent="-306487" lvl="1">
              <a:lnSpc>
                <a:spcPts val="3974"/>
              </a:lnSpc>
              <a:buFont typeface="Arial"/>
              <a:buChar char="•"/>
            </a:pPr>
            <a:r>
              <a:rPr lang="en-US" b="true" sz="2839">
                <a:solidFill>
                  <a:srgbClr val="504C44"/>
                </a:solidFill>
                <a:latin typeface="Inter Bold"/>
                <a:ea typeface="Inter Bold"/>
                <a:cs typeface="Inter Bold"/>
                <a:sym typeface="Inter Bold"/>
              </a:rPr>
              <a:t>Fiber: </a:t>
            </a:r>
            <a:r>
              <a:rPr lang="en-US" sz="2839">
                <a:solidFill>
                  <a:srgbClr val="504C44"/>
                </a:solidFill>
                <a:latin typeface="Inter"/>
                <a:ea typeface="Inter"/>
                <a:cs typeface="Inter"/>
                <a:sym typeface="Inter"/>
              </a:rPr>
              <a:t>slows digestion, supports gut health and blood sugar balance</a:t>
            </a:r>
          </a:p>
          <a:p>
            <a:pPr algn="l" marL="612974" indent="-306487" lvl="1">
              <a:lnSpc>
                <a:spcPts val="3974"/>
              </a:lnSpc>
              <a:buFont typeface="Arial"/>
              <a:buChar char="•"/>
            </a:pPr>
            <a:r>
              <a:rPr lang="en-US" b="true" sz="2839">
                <a:solidFill>
                  <a:srgbClr val="504C44"/>
                </a:solidFill>
                <a:latin typeface="Inter Bold"/>
                <a:ea typeface="Inter Bold"/>
                <a:cs typeface="Inter Bold"/>
                <a:sym typeface="Inter Bold"/>
              </a:rPr>
              <a:t>Vitamins, Antioxidants &amp; Minerals:</a:t>
            </a:r>
            <a:r>
              <a:rPr lang="en-US" sz="2839">
                <a:solidFill>
                  <a:srgbClr val="504C44"/>
                </a:solidFill>
                <a:latin typeface="Inter"/>
                <a:ea typeface="Inter"/>
                <a:cs typeface="Inter"/>
                <a:sym typeface="Inter"/>
              </a:rPr>
              <a:t> regulate metabolism, immunity, and tissue repair, oxidative stress</a:t>
            </a:r>
          </a:p>
          <a:p>
            <a:pPr algn="l" marL="612974" indent="-306487" lvl="1">
              <a:lnSpc>
                <a:spcPts val="3974"/>
              </a:lnSpc>
              <a:buFont typeface="Arial"/>
              <a:buChar char="•"/>
            </a:pPr>
            <a:r>
              <a:rPr lang="en-US" b="true" sz="2839">
                <a:solidFill>
                  <a:srgbClr val="504C44"/>
                </a:solidFill>
                <a:latin typeface="Inter Bold"/>
                <a:ea typeface="Inter Bold"/>
                <a:cs typeface="Inter Bold"/>
                <a:sym typeface="Inter Bold"/>
              </a:rPr>
              <a:t>Probiotics:</a:t>
            </a:r>
            <a:r>
              <a:rPr lang="en-US" sz="2839">
                <a:solidFill>
                  <a:srgbClr val="504C44"/>
                </a:solidFill>
                <a:latin typeface="Inter"/>
                <a:ea typeface="Inter"/>
                <a:cs typeface="Inter"/>
                <a:sym typeface="Inter"/>
              </a:rPr>
              <a:t> support a healthy gut microbiome and digestion</a:t>
            </a:r>
          </a:p>
          <a:p>
            <a:pPr algn="l" marL="612974" indent="-306487" lvl="1">
              <a:lnSpc>
                <a:spcPts val="3974"/>
              </a:lnSpc>
              <a:buFont typeface="Arial"/>
              <a:buChar char="•"/>
            </a:pPr>
            <a:r>
              <a:rPr lang="en-US" b="true" sz="2839">
                <a:solidFill>
                  <a:srgbClr val="504C44"/>
                </a:solidFill>
                <a:latin typeface="Inter Bold"/>
                <a:ea typeface="Inter Bold"/>
                <a:cs typeface="Inter Bold"/>
                <a:sym typeface="Inter Bold"/>
              </a:rPr>
              <a:t>Fluids: </a:t>
            </a:r>
            <a:r>
              <a:rPr lang="en-US" sz="2839">
                <a:solidFill>
                  <a:srgbClr val="504C44"/>
                </a:solidFill>
                <a:latin typeface="Inter"/>
                <a:ea typeface="Inter"/>
                <a:cs typeface="Inter"/>
                <a:sym typeface="Inter"/>
              </a:rPr>
              <a:t>maintain hydration, digestion, and nutrient transport</a:t>
            </a:r>
          </a:p>
          <a:p>
            <a:pPr algn="l">
              <a:lnSpc>
                <a:spcPts val="3974"/>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0" y="-569309"/>
            <a:ext cx="8674438" cy="11565917"/>
          </a:xfrm>
          <a:custGeom>
            <a:avLst/>
            <a:gdLst/>
            <a:ahLst/>
            <a:cxnLst/>
            <a:rect r="r" b="b" t="t" l="l"/>
            <a:pathLst>
              <a:path h="11565917" w="8674438">
                <a:moveTo>
                  <a:pt x="0" y="0"/>
                </a:moveTo>
                <a:lnTo>
                  <a:pt x="8674438" y="0"/>
                </a:lnTo>
                <a:lnTo>
                  <a:pt x="8674438" y="11565917"/>
                </a:lnTo>
                <a:lnTo>
                  <a:pt x="0" y="11565917"/>
                </a:lnTo>
                <a:lnTo>
                  <a:pt x="0" y="0"/>
                </a:lnTo>
                <a:close/>
              </a:path>
            </a:pathLst>
          </a:custGeom>
          <a:blipFill>
            <a:blip r:embed="rId2"/>
            <a:stretch>
              <a:fillRect l="0" t="0" r="0" b="0"/>
            </a:stretch>
          </a:blipFill>
        </p:spPr>
      </p:sp>
      <p:sp>
        <p:nvSpPr>
          <p:cNvPr name="TextBox 3" id="3"/>
          <p:cNvSpPr txBox="true"/>
          <p:nvPr/>
        </p:nvSpPr>
        <p:spPr>
          <a:xfrm rot="0">
            <a:off x="9144000" y="1561144"/>
            <a:ext cx="8203674" cy="7011356"/>
          </a:xfrm>
          <a:prstGeom prst="rect">
            <a:avLst/>
          </a:prstGeom>
        </p:spPr>
        <p:txBody>
          <a:bodyPr anchor="t" rtlCol="false" tIns="0" lIns="0" bIns="0" rIns="0">
            <a:spAutoFit/>
          </a:bodyPr>
          <a:lstStyle/>
          <a:p>
            <a:pPr algn="ctr">
              <a:lnSpc>
                <a:spcPts val="5880"/>
              </a:lnSpc>
            </a:pPr>
            <a:r>
              <a:rPr lang="en-US" sz="4200" b="true">
                <a:solidFill>
                  <a:srgbClr val="504C44"/>
                </a:solidFill>
                <a:latin typeface="Baskerville Display PT Bold"/>
                <a:ea typeface="Baskerville Display PT Bold"/>
                <a:cs typeface="Baskerville Display PT Bold"/>
                <a:sym typeface="Baskerville Display PT Bold"/>
              </a:rPr>
              <a:t>Individual macronutrient needs</a:t>
            </a:r>
          </a:p>
          <a:p>
            <a:pPr algn="ctr">
              <a:lnSpc>
                <a:spcPts val="4514"/>
              </a:lnSpc>
            </a:pPr>
          </a:p>
          <a:p>
            <a:pPr algn="l">
              <a:lnSpc>
                <a:spcPts val="4514"/>
              </a:lnSpc>
            </a:pPr>
            <a:r>
              <a:rPr lang="en-US" sz="3224">
                <a:solidFill>
                  <a:srgbClr val="504C44"/>
                </a:solidFill>
                <a:latin typeface="Inter"/>
                <a:ea typeface="Inter"/>
                <a:cs typeface="Inter"/>
                <a:sym typeface="Inter"/>
              </a:rPr>
              <a:t>Protein: Approx. 0.5-1g/lb of bodyweight</a:t>
            </a:r>
          </a:p>
          <a:p>
            <a:pPr algn="l">
              <a:lnSpc>
                <a:spcPts val="4514"/>
              </a:lnSpc>
            </a:pPr>
            <a:r>
              <a:rPr lang="en-US" sz="3224">
                <a:solidFill>
                  <a:srgbClr val="504C44"/>
                </a:solidFill>
                <a:latin typeface="Inter"/>
                <a:ea typeface="Inter"/>
                <a:cs typeface="Inter"/>
                <a:sym typeface="Inter"/>
              </a:rPr>
              <a:t>Fiber: Approx 21-30g </a:t>
            </a:r>
          </a:p>
          <a:p>
            <a:pPr algn="l">
              <a:lnSpc>
                <a:spcPts val="4514"/>
              </a:lnSpc>
            </a:pPr>
            <a:r>
              <a:rPr lang="en-US" sz="3224">
                <a:solidFill>
                  <a:srgbClr val="504C44"/>
                </a:solidFill>
                <a:latin typeface="Inter"/>
                <a:ea typeface="Inter"/>
                <a:cs typeface="Inter"/>
                <a:sym typeface="Inter"/>
              </a:rPr>
              <a:t>Fat: 20-30% of calories</a:t>
            </a:r>
          </a:p>
          <a:p>
            <a:pPr algn="l">
              <a:lnSpc>
                <a:spcPts val="4514"/>
              </a:lnSpc>
            </a:pPr>
            <a:r>
              <a:rPr lang="en-US" sz="3224">
                <a:solidFill>
                  <a:srgbClr val="504C44"/>
                </a:solidFill>
                <a:latin typeface="Inter"/>
                <a:ea typeface="Inter"/>
                <a:cs typeface="Inter"/>
                <a:sym typeface="Inter"/>
              </a:rPr>
              <a:t>Carbohydrates: 45-65%</a:t>
            </a:r>
          </a:p>
          <a:p>
            <a:pPr algn="l">
              <a:lnSpc>
                <a:spcPts val="4514"/>
              </a:lnSpc>
            </a:pPr>
            <a:r>
              <a:rPr lang="en-US" sz="3224">
                <a:solidFill>
                  <a:srgbClr val="504C44"/>
                </a:solidFill>
                <a:latin typeface="Inter"/>
                <a:ea typeface="Inter"/>
                <a:cs typeface="Inter"/>
                <a:sym typeface="Inter"/>
              </a:rPr>
              <a:t>Protein: 10-20% </a:t>
            </a:r>
          </a:p>
          <a:p>
            <a:pPr algn="ctr">
              <a:lnSpc>
                <a:spcPts val="4514"/>
              </a:lnSpc>
            </a:pPr>
          </a:p>
          <a:p>
            <a:pPr algn="ctr">
              <a:lnSpc>
                <a:spcPts val="4514"/>
              </a:lnSpc>
            </a:pPr>
            <a:r>
              <a:rPr lang="en-US" sz="3224">
                <a:solidFill>
                  <a:srgbClr val="504C44"/>
                </a:solidFill>
                <a:latin typeface="Inter"/>
                <a:ea typeface="Inter"/>
                <a:cs typeface="Inter"/>
                <a:sym typeface="Inter"/>
              </a:rPr>
              <a:t>*Use a macronutrient calculator for individual needs</a:t>
            </a:r>
          </a:p>
          <a:p>
            <a:pPr algn="ctr">
              <a:lnSpc>
                <a:spcPts val="4514"/>
              </a:lnSpc>
            </a:pPr>
          </a:p>
          <a:p>
            <a:pPr algn="ctr">
              <a:lnSpc>
                <a:spcPts val="4514"/>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520815" y="2934346"/>
            <a:ext cx="5246370" cy="524637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0" t="-16747" r="0" b="-16747"/>
              </a:stretch>
            </a:blipFill>
          </p:spPr>
        </p:sp>
      </p:grpSp>
      <p:grpSp>
        <p:nvGrpSpPr>
          <p:cNvPr name="Group 4" id="4"/>
          <p:cNvGrpSpPr/>
          <p:nvPr/>
        </p:nvGrpSpPr>
        <p:grpSpPr>
          <a:xfrm rot="0">
            <a:off x="741045" y="2934346"/>
            <a:ext cx="5246370" cy="524637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0" t="-12500" r="-3016" b="-16270"/>
              </a:stretch>
            </a:blipFill>
          </p:spPr>
        </p:sp>
      </p:grpSp>
      <p:grpSp>
        <p:nvGrpSpPr>
          <p:cNvPr name="Group 6" id="6"/>
          <p:cNvGrpSpPr/>
          <p:nvPr/>
        </p:nvGrpSpPr>
        <p:grpSpPr>
          <a:xfrm rot="0">
            <a:off x="12296412" y="2934346"/>
            <a:ext cx="5246370" cy="524637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31" t="0" r="-24931" b="0"/>
              </a:stretch>
            </a:blipFill>
          </p:spPr>
        </p:sp>
      </p:grpSp>
      <p:sp>
        <p:nvSpPr>
          <p:cNvPr name="TextBox 8" id="8"/>
          <p:cNvSpPr txBox="true"/>
          <p:nvPr/>
        </p:nvSpPr>
        <p:spPr>
          <a:xfrm rot="0">
            <a:off x="1536309" y="1404386"/>
            <a:ext cx="15215383" cy="788035"/>
          </a:xfrm>
          <a:prstGeom prst="rect">
            <a:avLst/>
          </a:prstGeom>
        </p:spPr>
        <p:txBody>
          <a:bodyPr anchor="t" rtlCol="false" tIns="0" lIns="0" bIns="0" rIns="0">
            <a:spAutoFit/>
          </a:bodyPr>
          <a:lstStyle/>
          <a:p>
            <a:pPr algn="ctr">
              <a:lnSpc>
                <a:spcPts val="6439"/>
              </a:lnSpc>
            </a:pPr>
            <a:r>
              <a:rPr lang="en-US" b="true" sz="4599">
                <a:solidFill>
                  <a:srgbClr val="504C44"/>
                </a:solidFill>
                <a:latin typeface="Baskerville Display PT Bold"/>
                <a:ea typeface="Baskerville Display PT Bold"/>
                <a:cs typeface="Baskerville Display PT Bold"/>
                <a:sym typeface="Baskerville Display PT Bold"/>
              </a:rPr>
              <a:t>What does a healthy, scleroderma-friendly meal look like?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793232" y="1840976"/>
            <a:ext cx="16230600" cy="8611472"/>
          </a:xfrm>
          <a:prstGeom prst="rect">
            <a:avLst/>
          </a:prstGeom>
        </p:spPr>
        <p:txBody>
          <a:bodyPr anchor="t" rtlCol="false" tIns="0" lIns="0" bIns="0" rIns="0">
            <a:spAutoFit/>
          </a:bodyPr>
          <a:lstStyle/>
          <a:p>
            <a:pPr algn="l">
              <a:lnSpc>
                <a:spcPts val="4676"/>
              </a:lnSpc>
            </a:pPr>
          </a:p>
          <a:p>
            <a:pPr algn="l" marL="699662" indent="-349831" lvl="1">
              <a:lnSpc>
                <a:spcPts val="4536"/>
              </a:lnSpc>
              <a:buFont typeface="Arial"/>
              <a:buChar char="•"/>
            </a:pPr>
            <a:r>
              <a:rPr lang="en-US" sz="3240">
                <a:solidFill>
                  <a:srgbClr val="504C44"/>
                </a:solidFill>
                <a:latin typeface="Inter"/>
                <a:ea typeface="Inter"/>
                <a:cs typeface="Inter"/>
                <a:sym typeface="Inter"/>
              </a:rPr>
              <a:t>Iron</a:t>
            </a:r>
          </a:p>
          <a:p>
            <a:pPr algn="l" marL="699662" indent="-349831" lvl="1">
              <a:lnSpc>
                <a:spcPts val="4536"/>
              </a:lnSpc>
              <a:buFont typeface="Arial"/>
              <a:buChar char="•"/>
            </a:pPr>
            <a:r>
              <a:rPr lang="en-US" sz="3240">
                <a:solidFill>
                  <a:srgbClr val="504C44"/>
                </a:solidFill>
                <a:latin typeface="Inter"/>
                <a:ea typeface="Inter"/>
                <a:cs typeface="Inter"/>
                <a:sym typeface="Inter"/>
              </a:rPr>
              <a:t>Vitamin B12</a:t>
            </a:r>
          </a:p>
          <a:p>
            <a:pPr algn="l" marL="699662" indent="-349831" lvl="1">
              <a:lnSpc>
                <a:spcPts val="4536"/>
              </a:lnSpc>
              <a:buFont typeface="Arial"/>
              <a:buChar char="•"/>
            </a:pPr>
            <a:r>
              <a:rPr lang="en-US" sz="3240">
                <a:solidFill>
                  <a:srgbClr val="504C44"/>
                </a:solidFill>
                <a:latin typeface="Inter"/>
                <a:ea typeface="Inter"/>
                <a:cs typeface="Inter"/>
                <a:sym typeface="Inter"/>
              </a:rPr>
              <a:t>Vitamin D</a:t>
            </a:r>
          </a:p>
          <a:p>
            <a:pPr algn="l" marL="699662" indent="-349831" lvl="1">
              <a:lnSpc>
                <a:spcPts val="4536"/>
              </a:lnSpc>
              <a:buFont typeface="Arial"/>
              <a:buChar char="•"/>
            </a:pPr>
            <a:r>
              <a:rPr lang="en-US" sz="3240">
                <a:solidFill>
                  <a:srgbClr val="504C44"/>
                </a:solidFill>
                <a:latin typeface="Inter"/>
                <a:ea typeface="Inter"/>
                <a:cs typeface="Inter"/>
                <a:sym typeface="Inter"/>
              </a:rPr>
              <a:t>Calcium</a:t>
            </a:r>
          </a:p>
          <a:p>
            <a:pPr algn="l" marL="699662" indent="-349831" lvl="1">
              <a:lnSpc>
                <a:spcPts val="4536"/>
              </a:lnSpc>
              <a:buFont typeface="Arial"/>
              <a:buChar char="•"/>
            </a:pPr>
            <a:r>
              <a:rPr lang="en-US" sz="3240">
                <a:solidFill>
                  <a:srgbClr val="504C44"/>
                </a:solidFill>
                <a:latin typeface="Inter"/>
                <a:ea typeface="Inter"/>
                <a:cs typeface="Inter"/>
                <a:sym typeface="Inter"/>
              </a:rPr>
              <a:t>Folate*</a:t>
            </a:r>
          </a:p>
          <a:p>
            <a:pPr algn="l" marL="699662" indent="-349831" lvl="1">
              <a:lnSpc>
                <a:spcPts val="4536"/>
              </a:lnSpc>
              <a:buFont typeface="Arial"/>
              <a:buChar char="•"/>
            </a:pPr>
            <a:r>
              <a:rPr lang="en-US" sz="3240">
                <a:solidFill>
                  <a:srgbClr val="504C44"/>
                </a:solidFill>
                <a:latin typeface="Inter"/>
                <a:ea typeface="Inter"/>
                <a:cs typeface="Inter"/>
                <a:sym typeface="Inter"/>
              </a:rPr>
              <a:t>Magnesium</a:t>
            </a:r>
          </a:p>
          <a:p>
            <a:pPr algn="l" marL="699662" indent="-349831" lvl="1">
              <a:lnSpc>
                <a:spcPts val="4536"/>
              </a:lnSpc>
              <a:buFont typeface="Arial"/>
              <a:buChar char="•"/>
            </a:pPr>
            <a:r>
              <a:rPr lang="en-US" sz="3240">
                <a:solidFill>
                  <a:srgbClr val="504C44"/>
                </a:solidFill>
                <a:latin typeface="Inter"/>
                <a:ea typeface="Inter"/>
                <a:cs typeface="Inter"/>
                <a:sym typeface="Inter"/>
              </a:rPr>
              <a:t>Zinc*</a:t>
            </a:r>
          </a:p>
          <a:p>
            <a:pPr algn="l">
              <a:lnSpc>
                <a:spcPts val="4536"/>
              </a:lnSpc>
            </a:pPr>
          </a:p>
          <a:p>
            <a:pPr algn="l">
              <a:lnSpc>
                <a:spcPts val="4536"/>
              </a:lnSpc>
            </a:pPr>
            <a:r>
              <a:rPr lang="en-US" sz="3240">
                <a:solidFill>
                  <a:srgbClr val="504C44"/>
                </a:solidFill>
                <a:latin typeface="Inter"/>
                <a:ea typeface="Inter"/>
                <a:cs typeface="Inter"/>
                <a:sym typeface="Inter"/>
              </a:rPr>
              <a:t>Enhancing Absorption</a:t>
            </a:r>
          </a:p>
          <a:p>
            <a:pPr algn="l">
              <a:lnSpc>
                <a:spcPts val="4536"/>
              </a:lnSpc>
            </a:pPr>
            <a:r>
              <a:rPr lang="en-US" sz="3240">
                <a:solidFill>
                  <a:srgbClr val="504C44"/>
                </a:solidFill>
                <a:latin typeface="Inter"/>
                <a:ea typeface="Inter"/>
                <a:cs typeface="Inter"/>
                <a:sym typeface="Inter"/>
              </a:rPr>
              <a:t>Use strategies like cooking or blending foods to make nutrients easier to digest, eating small frequent meals, pairing iron with vitamin C or tools like Lucky Iron Fish, and addressing GI issues (e.g., SIBO, malabsorption) to support nutrient uptake.</a:t>
            </a:r>
          </a:p>
          <a:p>
            <a:pPr algn="l">
              <a:lnSpc>
                <a:spcPts val="4676"/>
              </a:lnSpc>
            </a:pPr>
          </a:p>
          <a:p>
            <a:pPr algn="l">
              <a:lnSpc>
                <a:spcPts val="4676"/>
              </a:lnSpc>
            </a:pPr>
          </a:p>
        </p:txBody>
      </p:sp>
      <p:sp>
        <p:nvSpPr>
          <p:cNvPr name="Freeform 3" id="3"/>
          <p:cNvSpPr/>
          <p:nvPr/>
        </p:nvSpPr>
        <p:spPr>
          <a:xfrm flipH="false" flipV="false" rot="0">
            <a:off x="6428925" y="1907651"/>
            <a:ext cx="4959214" cy="4959214"/>
          </a:xfrm>
          <a:custGeom>
            <a:avLst/>
            <a:gdLst/>
            <a:ahLst/>
            <a:cxnLst/>
            <a:rect r="r" b="b" t="t" l="l"/>
            <a:pathLst>
              <a:path h="4959214" w="4959214">
                <a:moveTo>
                  <a:pt x="0" y="0"/>
                </a:moveTo>
                <a:lnTo>
                  <a:pt x="4959214" y="0"/>
                </a:lnTo>
                <a:lnTo>
                  <a:pt x="4959214" y="4959214"/>
                </a:lnTo>
                <a:lnTo>
                  <a:pt x="0" y="4959214"/>
                </a:lnTo>
                <a:lnTo>
                  <a:pt x="0" y="0"/>
                </a:lnTo>
                <a:close/>
              </a:path>
            </a:pathLst>
          </a:custGeom>
          <a:blipFill>
            <a:blip r:embed="rId2"/>
            <a:stretch>
              <a:fillRect l="0" t="0" r="0" b="0"/>
            </a:stretch>
          </a:blipFill>
        </p:spPr>
      </p:sp>
      <p:sp>
        <p:nvSpPr>
          <p:cNvPr name="TextBox 4" id="4"/>
          <p:cNvSpPr txBox="true"/>
          <p:nvPr/>
        </p:nvSpPr>
        <p:spPr>
          <a:xfrm rot="0">
            <a:off x="1028700" y="962025"/>
            <a:ext cx="13993167" cy="669925"/>
          </a:xfrm>
          <a:prstGeom prst="rect">
            <a:avLst/>
          </a:prstGeom>
        </p:spPr>
        <p:txBody>
          <a:bodyPr anchor="t" rtlCol="false" tIns="0" lIns="0" bIns="0" rIns="0">
            <a:spAutoFit/>
          </a:bodyPr>
          <a:lstStyle/>
          <a:p>
            <a:pPr algn="l">
              <a:lnSpc>
                <a:spcPts val="5599"/>
              </a:lnSpc>
            </a:pPr>
            <a:r>
              <a:rPr lang="en-US" sz="3999" spc="799">
                <a:solidFill>
                  <a:srgbClr val="504C44"/>
                </a:solidFill>
                <a:latin typeface="Baskerville Display PT"/>
                <a:ea typeface="Baskerville Display PT"/>
                <a:cs typeface="Baskerville Display PT"/>
                <a:sym typeface="Baskerville Display PT"/>
              </a:rPr>
              <a:t>COMMON MICRONUTRIENT DEFICIENCIES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3841508" cy="5687573"/>
            <a:chOff x="0" y="0"/>
            <a:chExt cx="5122011" cy="7583430"/>
          </a:xfrm>
        </p:grpSpPr>
        <p:pic>
          <p:nvPicPr>
            <p:cNvPr name="Picture 3" id="3"/>
            <p:cNvPicPr>
              <a:picLocks noChangeAspect="true"/>
            </p:cNvPicPr>
            <p:nvPr/>
          </p:nvPicPr>
          <p:blipFill>
            <a:blip r:embed="rId2"/>
            <a:srcRect l="27465" t="0" r="27465" b="0"/>
            <a:stretch>
              <a:fillRect/>
            </a:stretch>
          </p:blipFill>
          <p:spPr>
            <a:xfrm flipH="false" flipV="false">
              <a:off x="0" y="0"/>
              <a:ext cx="5122011" cy="7583430"/>
            </a:xfrm>
            <a:prstGeom prst="rect">
              <a:avLst/>
            </a:prstGeom>
          </p:spPr>
        </p:pic>
      </p:grpSp>
      <p:grpSp>
        <p:nvGrpSpPr>
          <p:cNvPr name="Group 4" id="4"/>
          <p:cNvGrpSpPr/>
          <p:nvPr/>
        </p:nvGrpSpPr>
        <p:grpSpPr>
          <a:xfrm rot="0">
            <a:off x="6159580" y="1028700"/>
            <a:ext cx="7076372" cy="3643510"/>
            <a:chOff x="0" y="0"/>
            <a:chExt cx="9435163" cy="4858013"/>
          </a:xfrm>
        </p:grpSpPr>
        <p:pic>
          <p:nvPicPr>
            <p:cNvPr name="Picture 5" id="5"/>
            <p:cNvPicPr>
              <a:picLocks noChangeAspect="true"/>
            </p:cNvPicPr>
            <p:nvPr/>
          </p:nvPicPr>
          <p:blipFill>
            <a:blip r:embed="rId3"/>
            <a:srcRect l="12156" t="0" r="12156" b="0"/>
            <a:stretch>
              <a:fillRect/>
            </a:stretch>
          </p:blipFill>
          <p:spPr>
            <a:xfrm flipH="false" flipV="false">
              <a:off x="0" y="0"/>
              <a:ext cx="9435163" cy="4858013"/>
            </a:xfrm>
            <a:prstGeom prst="rect">
              <a:avLst/>
            </a:prstGeom>
          </p:spPr>
        </p:pic>
      </p:grpSp>
      <p:grpSp>
        <p:nvGrpSpPr>
          <p:cNvPr name="Group 6" id="6"/>
          <p:cNvGrpSpPr/>
          <p:nvPr/>
        </p:nvGrpSpPr>
        <p:grpSpPr>
          <a:xfrm rot="0">
            <a:off x="5965760" y="930671"/>
            <a:ext cx="7464012" cy="3839568"/>
            <a:chOff x="0" y="0"/>
            <a:chExt cx="9952016" cy="5119424"/>
          </a:xfrm>
        </p:grpSpPr>
        <p:pic>
          <p:nvPicPr>
            <p:cNvPr name="Picture 7" id="7"/>
            <p:cNvPicPr>
              <a:picLocks noChangeAspect="true"/>
            </p:cNvPicPr>
            <p:nvPr/>
          </p:nvPicPr>
          <p:blipFill>
            <a:blip r:embed="rId4"/>
            <a:srcRect l="0" t="11419" r="0" b="11419"/>
            <a:stretch>
              <a:fillRect/>
            </a:stretch>
          </p:blipFill>
          <p:spPr>
            <a:xfrm flipH="false" flipV="false">
              <a:off x="0" y="0"/>
              <a:ext cx="9952016" cy="5119424"/>
            </a:xfrm>
            <a:prstGeom prst="rect">
              <a:avLst/>
            </a:prstGeom>
          </p:spPr>
        </p:pic>
      </p:grpSp>
      <p:sp>
        <p:nvSpPr>
          <p:cNvPr name="TextBox 8" id="8"/>
          <p:cNvSpPr txBox="true"/>
          <p:nvPr/>
        </p:nvSpPr>
        <p:spPr>
          <a:xfrm rot="0">
            <a:off x="5965760" y="5086350"/>
            <a:ext cx="11859270" cy="6914569"/>
          </a:xfrm>
          <a:prstGeom prst="rect">
            <a:avLst/>
          </a:prstGeom>
        </p:spPr>
        <p:txBody>
          <a:bodyPr anchor="t" rtlCol="false" tIns="0" lIns="0" bIns="0" rIns="0">
            <a:spAutoFit/>
          </a:bodyPr>
          <a:lstStyle/>
          <a:p>
            <a:pPr algn="l">
              <a:lnSpc>
                <a:spcPts val="4232"/>
              </a:lnSpc>
            </a:pPr>
            <a:r>
              <a:rPr lang="en-US" sz="3022" b="true">
                <a:solidFill>
                  <a:srgbClr val="504C44"/>
                </a:solidFill>
                <a:latin typeface="Inter Bold"/>
                <a:ea typeface="Inter Bold"/>
                <a:cs typeface="Inter Bold"/>
                <a:sym typeface="Inter Bold"/>
              </a:rPr>
              <a:t>Soluble vs Insoluble Fiber</a:t>
            </a:r>
          </a:p>
          <a:p>
            <a:pPr algn="l">
              <a:lnSpc>
                <a:spcPts val="4232"/>
              </a:lnSpc>
            </a:pPr>
          </a:p>
          <a:p>
            <a:pPr algn="l">
              <a:lnSpc>
                <a:spcPts val="4232"/>
              </a:lnSpc>
            </a:pPr>
            <a:r>
              <a:rPr lang="en-US" sz="3022">
                <a:solidFill>
                  <a:srgbClr val="504C44"/>
                </a:solidFill>
                <a:latin typeface="Inter"/>
                <a:ea typeface="Inter"/>
                <a:cs typeface="Inter"/>
                <a:sym typeface="Inter"/>
              </a:rPr>
              <a:t>Fiber supports digestion, gut health, and blood sugar balance. Soluble fiber slows digestion and helps regulate glucose and cholesterol, while insoluble fiber adds bulk and promotes regularity.</a:t>
            </a:r>
          </a:p>
          <a:p>
            <a:pPr algn="l" marL="652639" indent="-326319" lvl="1">
              <a:lnSpc>
                <a:spcPts val="4232"/>
              </a:lnSpc>
              <a:buFont typeface="Arial"/>
              <a:buChar char="•"/>
            </a:pPr>
            <a:r>
              <a:rPr lang="en-US" sz="3022">
                <a:solidFill>
                  <a:srgbClr val="504C44"/>
                </a:solidFill>
                <a:latin typeface="Inter"/>
                <a:ea typeface="Inter"/>
                <a:cs typeface="Inter"/>
                <a:sym typeface="Inter"/>
              </a:rPr>
              <a:t>Soluble fiber: oats, apples, beans, chia, psyllium</a:t>
            </a:r>
          </a:p>
          <a:p>
            <a:pPr algn="l" marL="652639" indent="-326319" lvl="1">
              <a:lnSpc>
                <a:spcPts val="4232"/>
              </a:lnSpc>
              <a:buFont typeface="Arial"/>
              <a:buChar char="•"/>
            </a:pPr>
            <a:r>
              <a:rPr lang="en-US" sz="3022">
                <a:solidFill>
                  <a:srgbClr val="504C44"/>
                </a:solidFill>
                <a:latin typeface="Inter"/>
                <a:ea typeface="Inter"/>
                <a:cs typeface="Inter"/>
                <a:sym typeface="Inter"/>
              </a:rPr>
              <a:t>Insoluble fiber: whole grains, bran, nuts, seeds, vegetable skins</a:t>
            </a:r>
          </a:p>
          <a:p>
            <a:pPr algn="l">
              <a:lnSpc>
                <a:spcPts val="4232"/>
              </a:lnSpc>
            </a:pPr>
          </a:p>
          <a:p>
            <a:pPr algn="l">
              <a:lnSpc>
                <a:spcPts val="4232"/>
              </a:lnSpc>
            </a:pPr>
          </a:p>
          <a:p>
            <a:pPr algn="l">
              <a:lnSpc>
                <a:spcPts val="4232"/>
              </a:lnSpc>
            </a:pPr>
          </a:p>
          <a:p>
            <a:pPr algn="l">
              <a:lnSpc>
                <a:spcPts val="4232"/>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532594" y="520932"/>
            <a:ext cx="10328881" cy="11130555"/>
          </a:xfrm>
          <a:prstGeom prst="rect">
            <a:avLst/>
          </a:prstGeom>
        </p:spPr>
        <p:txBody>
          <a:bodyPr anchor="t" rtlCol="false" tIns="0" lIns="0" bIns="0" rIns="0">
            <a:spAutoFit/>
          </a:bodyPr>
          <a:lstStyle/>
          <a:p>
            <a:pPr algn="l">
              <a:lnSpc>
                <a:spcPts val="6793"/>
              </a:lnSpc>
            </a:pPr>
            <a:r>
              <a:rPr lang="en-US" sz="4852" b="true">
                <a:solidFill>
                  <a:srgbClr val="504C44"/>
                </a:solidFill>
                <a:latin typeface="Baskerville Display PT Bold"/>
                <a:ea typeface="Baskerville Display PT Bold"/>
                <a:cs typeface="Baskerville Display PT Bold"/>
                <a:sym typeface="Baskerville Display PT Bold"/>
              </a:rPr>
              <a:t>Different types of diets in Scleroderma</a:t>
            </a:r>
          </a:p>
          <a:p>
            <a:pPr algn="l">
              <a:lnSpc>
                <a:spcPts val="4236"/>
              </a:lnSpc>
            </a:pPr>
          </a:p>
          <a:p>
            <a:pPr algn="l" marL="610085" indent="-305042" lvl="1">
              <a:lnSpc>
                <a:spcPts val="3956"/>
              </a:lnSpc>
              <a:buFont typeface="Arial"/>
              <a:buChar char="•"/>
            </a:pPr>
            <a:r>
              <a:rPr lang="en-US" b="true" sz="2825">
                <a:solidFill>
                  <a:srgbClr val="504C44"/>
                </a:solidFill>
                <a:latin typeface="Inter Bold"/>
                <a:ea typeface="Inter Bold"/>
                <a:cs typeface="Inter Bold"/>
                <a:sym typeface="Inter Bold"/>
              </a:rPr>
              <a:t>Low-Residue / Low-Fiber Diet:</a:t>
            </a:r>
            <a:r>
              <a:rPr lang="en-US" sz="2825">
                <a:solidFill>
                  <a:srgbClr val="504C44"/>
                </a:solidFill>
                <a:latin typeface="Inter"/>
                <a:ea typeface="Inter"/>
                <a:cs typeface="Inter"/>
                <a:sym typeface="Inter"/>
              </a:rPr>
              <a:t> To reduce bowel obstruction risk and ease symptoms during flares or strictures</a:t>
            </a:r>
          </a:p>
          <a:p>
            <a:pPr algn="l" marL="610085" indent="-305042" lvl="1">
              <a:lnSpc>
                <a:spcPts val="3956"/>
              </a:lnSpc>
              <a:buFont typeface="Arial"/>
              <a:buChar char="•"/>
            </a:pPr>
            <a:r>
              <a:rPr lang="en-US" b="true" sz="2825">
                <a:solidFill>
                  <a:srgbClr val="504C44"/>
                </a:solidFill>
                <a:latin typeface="Inter Bold"/>
                <a:ea typeface="Inter Bold"/>
                <a:cs typeface="Inter Bold"/>
                <a:sym typeface="Inter Bold"/>
              </a:rPr>
              <a:t>Low-FODMAP Diet:</a:t>
            </a:r>
            <a:r>
              <a:rPr lang="en-US" sz="2825">
                <a:solidFill>
                  <a:srgbClr val="504C44"/>
                </a:solidFill>
                <a:latin typeface="Inter"/>
                <a:ea typeface="Inter"/>
                <a:cs typeface="Inter"/>
                <a:sym typeface="Inter"/>
              </a:rPr>
              <a:t> To manage bloating, gas, and symptoms from small intestinal bacterial overgrowth (SIBO)</a:t>
            </a:r>
          </a:p>
          <a:p>
            <a:pPr algn="l" marL="610085" indent="-305042" lvl="1">
              <a:lnSpc>
                <a:spcPts val="3956"/>
              </a:lnSpc>
              <a:buFont typeface="Arial"/>
              <a:buChar char="•"/>
            </a:pPr>
            <a:r>
              <a:rPr lang="en-US" b="true" sz="2825">
                <a:solidFill>
                  <a:srgbClr val="504C44"/>
                </a:solidFill>
                <a:latin typeface="Inter Bold"/>
                <a:ea typeface="Inter Bold"/>
                <a:cs typeface="Inter Bold"/>
                <a:sym typeface="Inter Bold"/>
              </a:rPr>
              <a:t>Gluten-Free Diet:</a:t>
            </a:r>
            <a:r>
              <a:rPr lang="en-US" sz="2825">
                <a:solidFill>
                  <a:srgbClr val="504C44"/>
                </a:solidFill>
                <a:latin typeface="Inter"/>
                <a:ea typeface="Inter"/>
                <a:cs typeface="Inter"/>
                <a:sym typeface="Inter"/>
              </a:rPr>
              <a:t> Sometimes tried if overlapping celiac disease or gluten sensitivity is suspected</a:t>
            </a:r>
          </a:p>
          <a:p>
            <a:pPr algn="l" marL="610085" indent="-305042" lvl="1">
              <a:lnSpc>
                <a:spcPts val="3956"/>
              </a:lnSpc>
              <a:buFont typeface="Arial"/>
              <a:buChar char="•"/>
            </a:pPr>
            <a:r>
              <a:rPr lang="en-US" b="true" sz="2825">
                <a:solidFill>
                  <a:srgbClr val="504C44"/>
                </a:solidFill>
                <a:latin typeface="Inter Bold"/>
                <a:ea typeface="Inter Bold"/>
                <a:cs typeface="Inter Bold"/>
                <a:sym typeface="Inter Bold"/>
              </a:rPr>
              <a:t>Anti-Inflammatory Diet:</a:t>
            </a:r>
            <a:r>
              <a:rPr lang="en-US" sz="2825">
                <a:solidFill>
                  <a:srgbClr val="504C44"/>
                </a:solidFill>
                <a:latin typeface="Inter"/>
                <a:ea typeface="Inter"/>
                <a:cs typeface="Inter"/>
                <a:sym typeface="Inter"/>
              </a:rPr>
              <a:t> Rich in omega-3s, antioxidants, and whole foods to reduce systemic inflammation</a:t>
            </a:r>
          </a:p>
          <a:p>
            <a:pPr algn="l" marL="610085" indent="-305042" lvl="1">
              <a:lnSpc>
                <a:spcPts val="3956"/>
              </a:lnSpc>
              <a:buFont typeface="Arial"/>
              <a:buChar char="•"/>
            </a:pPr>
            <a:r>
              <a:rPr lang="en-US" b="true" sz="2825">
                <a:solidFill>
                  <a:srgbClr val="504C44"/>
                </a:solidFill>
                <a:latin typeface="Inter Bold"/>
                <a:ea typeface="Inter Bold"/>
                <a:cs typeface="Inter Bold"/>
                <a:sym typeface="Inter Bold"/>
              </a:rPr>
              <a:t>Mediterranean Diet: </a:t>
            </a:r>
            <a:r>
              <a:rPr lang="en-US" sz="2825">
                <a:solidFill>
                  <a:srgbClr val="504C44"/>
                </a:solidFill>
                <a:latin typeface="Inter"/>
                <a:ea typeface="Inter"/>
                <a:cs typeface="Inter"/>
                <a:sym typeface="Inter"/>
              </a:rPr>
              <a:t>Emphasizes whole, minimally processed foods; supports cardiovascular and gut health</a:t>
            </a:r>
          </a:p>
          <a:p>
            <a:pPr algn="l" marL="610085" indent="-305042" lvl="1">
              <a:lnSpc>
                <a:spcPts val="3956"/>
              </a:lnSpc>
              <a:buFont typeface="Arial"/>
              <a:buChar char="•"/>
            </a:pPr>
            <a:r>
              <a:rPr lang="en-US" b="true" sz="2825">
                <a:solidFill>
                  <a:srgbClr val="504C44"/>
                </a:solidFill>
                <a:latin typeface="Inter Bold"/>
                <a:ea typeface="Inter Bold"/>
                <a:cs typeface="Inter Bold"/>
                <a:sym typeface="Inter Bold"/>
              </a:rPr>
              <a:t>Nutrient-Dense, High-Protein Diet:</a:t>
            </a:r>
            <a:r>
              <a:rPr lang="en-US" sz="2825">
                <a:solidFill>
                  <a:srgbClr val="504C44"/>
                </a:solidFill>
                <a:latin typeface="Inter"/>
                <a:ea typeface="Inter"/>
                <a:cs typeface="Inter"/>
                <a:sym typeface="Inter"/>
              </a:rPr>
              <a:t> To support muscle mass, repair, and counteract catabolic states</a:t>
            </a:r>
          </a:p>
          <a:p>
            <a:pPr algn="ctr">
              <a:lnSpc>
                <a:spcPts val="5216"/>
              </a:lnSpc>
            </a:pPr>
          </a:p>
          <a:p>
            <a:pPr algn="ctr">
              <a:lnSpc>
                <a:spcPts val="5216"/>
              </a:lnSpc>
            </a:pPr>
          </a:p>
          <a:p>
            <a:pPr algn="ctr">
              <a:lnSpc>
                <a:spcPts val="5216"/>
              </a:lnSpc>
            </a:pPr>
          </a:p>
        </p:txBody>
      </p:sp>
      <p:sp>
        <p:nvSpPr>
          <p:cNvPr name="Freeform 3" id="3"/>
          <p:cNvSpPr/>
          <p:nvPr/>
        </p:nvSpPr>
        <p:spPr>
          <a:xfrm flipH="false" flipV="false" rot="0">
            <a:off x="11630638" y="1028700"/>
            <a:ext cx="6172200" cy="8229600"/>
          </a:xfrm>
          <a:custGeom>
            <a:avLst/>
            <a:gdLst/>
            <a:ahLst/>
            <a:cxnLst/>
            <a:rect r="r" b="b" t="t" l="l"/>
            <a:pathLst>
              <a:path h="8229600" w="6172200">
                <a:moveTo>
                  <a:pt x="0" y="0"/>
                </a:moveTo>
                <a:lnTo>
                  <a:pt x="6172200" y="0"/>
                </a:lnTo>
                <a:lnTo>
                  <a:pt x="6172200" y="8229600"/>
                </a:lnTo>
                <a:lnTo>
                  <a:pt x="0" y="8229600"/>
                </a:lnTo>
                <a:lnTo>
                  <a:pt x="0" y="0"/>
                </a:lnTo>
                <a:close/>
              </a:path>
            </a:pathLst>
          </a:custGeom>
          <a:blipFill>
            <a:blip r:embed="rId2"/>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p:cSld>
    <p:bg>
      <p:bgPr>
        <a:solidFill>
          <a:srgbClr val="E2D8CD"/>
        </a:solidFill>
      </p:bgPr>
    </p:bg>
    <p:spTree>
      <p:nvGrpSpPr>
        <p:cNvPr id="1" name=""/>
        <p:cNvGrpSpPr/>
        <p:nvPr/>
      </p:nvGrpSpPr>
      <p:grpSpPr>
        <a:xfrm>
          <a:off x="0" y="0"/>
          <a:ext cx="0" cy="0"/>
          <a:chOff x="0" y="0"/>
          <a:chExt cx="0" cy="0"/>
        </a:xfrm>
      </p:grpSpPr>
      <p:sp>
        <p:nvSpPr>
          <p:cNvPr name="TextBox 2" id="2"/>
          <p:cNvSpPr txBox="true"/>
          <p:nvPr/>
        </p:nvSpPr>
        <p:spPr>
          <a:xfrm rot="0">
            <a:off x="1028700" y="962025"/>
            <a:ext cx="15139019" cy="669925"/>
          </a:xfrm>
          <a:prstGeom prst="rect">
            <a:avLst/>
          </a:prstGeom>
        </p:spPr>
        <p:txBody>
          <a:bodyPr anchor="t" rtlCol="false" tIns="0" lIns="0" bIns="0" rIns="0">
            <a:spAutoFit/>
          </a:bodyPr>
          <a:lstStyle/>
          <a:p>
            <a:pPr algn="l">
              <a:lnSpc>
                <a:spcPts val="5599"/>
              </a:lnSpc>
            </a:pPr>
            <a:r>
              <a:rPr lang="en-US" sz="3999" spc="799">
                <a:solidFill>
                  <a:srgbClr val="504C44"/>
                </a:solidFill>
                <a:latin typeface="Baskerville Display PT"/>
                <a:ea typeface="Baskerville Display PT"/>
                <a:cs typeface="Baskerville Display PT"/>
                <a:sym typeface="Baskerville Display PT"/>
              </a:rPr>
              <a:t>DIETARY RECOMMENDATIONS</a:t>
            </a:r>
          </a:p>
        </p:txBody>
      </p:sp>
      <p:sp>
        <p:nvSpPr>
          <p:cNvPr name="TextBox 3" id="3"/>
          <p:cNvSpPr txBox="true"/>
          <p:nvPr/>
        </p:nvSpPr>
        <p:spPr>
          <a:xfrm rot="0">
            <a:off x="1028700" y="2017542"/>
            <a:ext cx="5160219" cy="6924675"/>
          </a:xfrm>
          <a:prstGeom prst="rect">
            <a:avLst/>
          </a:prstGeom>
        </p:spPr>
        <p:txBody>
          <a:bodyPr anchor="t" rtlCol="false" tIns="0" lIns="0" bIns="0" rIns="0">
            <a:spAutoFit/>
          </a:bodyPr>
          <a:lstStyle/>
          <a:p>
            <a:pPr algn="l">
              <a:lnSpc>
                <a:spcPts val="4200"/>
              </a:lnSpc>
            </a:pPr>
            <a:r>
              <a:rPr lang="en-US" sz="3000">
                <a:solidFill>
                  <a:srgbClr val="504C44"/>
                </a:solidFill>
                <a:latin typeface="Inter"/>
                <a:ea typeface="Inter"/>
                <a:cs typeface="Inter"/>
                <a:sym typeface="Inter"/>
              </a:rPr>
              <a:t>Mediterranean Diet </a:t>
            </a:r>
          </a:p>
          <a:p>
            <a:pPr algn="l">
              <a:lnSpc>
                <a:spcPts val="4200"/>
              </a:lnSpc>
            </a:pPr>
          </a:p>
          <a:p>
            <a:pPr algn="l">
              <a:lnSpc>
                <a:spcPts val="4200"/>
              </a:lnSpc>
            </a:pPr>
            <a:r>
              <a:rPr lang="en-US" sz="3000">
                <a:solidFill>
                  <a:srgbClr val="504C44"/>
                </a:solidFill>
                <a:latin typeface="Inter"/>
                <a:ea typeface="Inter"/>
                <a:cs typeface="Inter"/>
                <a:sym typeface="Inter"/>
              </a:rPr>
              <a:t>Focuses on whole, minimally processed foods, rich in fruits, vegetables, whole grains, legumes, nuts, and healthy fats like olive oil. Emphasizes seasonal, local eating and moderate intake of fish, poultry, and dairy, with limited red meat and processed foods.</a:t>
            </a:r>
          </a:p>
          <a:p>
            <a:pPr algn="l">
              <a:lnSpc>
                <a:spcPts val="4200"/>
              </a:lnSpc>
            </a:pPr>
          </a:p>
        </p:txBody>
      </p:sp>
      <p:sp>
        <p:nvSpPr>
          <p:cNvPr name="TextBox 4" id="4"/>
          <p:cNvSpPr txBox="true"/>
          <p:nvPr/>
        </p:nvSpPr>
        <p:spPr>
          <a:xfrm rot="0">
            <a:off x="7277100" y="2017542"/>
            <a:ext cx="10235858" cy="7458075"/>
          </a:xfrm>
          <a:prstGeom prst="rect">
            <a:avLst/>
          </a:prstGeom>
        </p:spPr>
        <p:txBody>
          <a:bodyPr anchor="t" rtlCol="false" tIns="0" lIns="0" bIns="0" rIns="0">
            <a:spAutoFit/>
          </a:bodyPr>
          <a:lstStyle/>
          <a:p>
            <a:pPr algn="l">
              <a:lnSpc>
                <a:spcPts val="4200"/>
              </a:lnSpc>
            </a:pPr>
            <a:r>
              <a:rPr lang="en-US" sz="3000">
                <a:solidFill>
                  <a:srgbClr val="504C44"/>
                </a:solidFill>
                <a:latin typeface="Inter"/>
                <a:ea typeface="Inter"/>
                <a:cs typeface="Inter"/>
                <a:sym typeface="Inter"/>
              </a:rPr>
              <a:t>Mediterranean Diet: Yes Foods</a:t>
            </a:r>
          </a:p>
          <a:p>
            <a:pPr algn="l">
              <a:lnSpc>
                <a:spcPts val="4200"/>
              </a:lnSpc>
            </a:pPr>
          </a:p>
          <a:p>
            <a:pPr algn="l" marL="647700" indent="-323850" lvl="1">
              <a:lnSpc>
                <a:spcPts val="4200"/>
              </a:lnSpc>
              <a:buFont typeface="Arial"/>
              <a:buChar char="•"/>
            </a:pPr>
            <a:r>
              <a:rPr lang="en-US" sz="3000">
                <a:solidFill>
                  <a:srgbClr val="504C44"/>
                </a:solidFill>
                <a:latin typeface="Inter"/>
                <a:ea typeface="Inter"/>
                <a:cs typeface="Inter"/>
                <a:sym typeface="Inter"/>
              </a:rPr>
              <a:t>Fruits &amp; Vegetables: Tomatoes, spinach, cucumbers, oranges, berries</a:t>
            </a:r>
          </a:p>
          <a:p>
            <a:pPr algn="l" marL="647700" indent="-323850" lvl="1">
              <a:lnSpc>
                <a:spcPts val="4200"/>
              </a:lnSpc>
              <a:buFont typeface="Arial"/>
              <a:buChar char="•"/>
            </a:pPr>
            <a:r>
              <a:rPr lang="en-US" sz="3000">
                <a:solidFill>
                  <a:srgbClr val="504C44"/>
                </a:solidFill>
                <a:latin typeface="Inter"/>
                <a:ea typeface="Inter"/>
                <a:cs typeface="Inter"/>
                <a:sym typeface="Inter"/>
              </a:rPr>
              <a:t>Whole Grains: Brown rice, quinoa, whole wheat, barley</a:t>
            </a:r>
          </a:p>
          <a:p>
            <a:pPr algn="l" marL="647700" indent="-323850" lvl="1">
              <a:lnSpc>
                <a:spcPts val="4200"/>
              </a:lnSpc>
              <a:buFont typeface="Arial"/>
              <a:buChar char="•"/>
            </a:pPr>
            <a:r>
              <a:rPr lang="en-US" sz="3000">
                <a:solidFill>
                  <a:srgbClr val="504C44"/>
                </a:solidFill>
                <a:latin typeface="Inter"/>
                <a:ea typeface="Inter"/>
                <a:cs typeface="Inter"/>
                <a:sym typeface="Inter"/>
              </a:rPr>
              <a:t>Legumes: Lentils, chickpeas, beans</a:t>
            </a:r>
          </a:p>
          <a:p>
            <a:pPr algn="l" marL="647700" indent="-323850" lvl="1">
              <a:lnSpc>
                <a:spcPts val="4200"/>
              </a:lnSpc>
              <a:buFont typeface="Arial"/>
              <a:buChar char="•"/>
            </a:pPr>
            <a:r>
              <a:rPr lang="en-US" sz="3000">
                <a:solidFill>
                  <a:srgbClr val="504C44"/>
                </a:solidFill>
                <a:latin typeface="Inter"/>
                <a:ea typeface="Inter"/>
                <a:cs typeface="Inter"/>
                <a:sym typeface="Inter"/>
              </a:rPr>
              <a:t>Nuts &amp; Seeds: Almonds, walnuts, chia seeds</a:t>
            </a:r>
          </a:p>
          <a:p>
            <a:pPr algn="l" marL="647700" indent="-323850" lvl="1">
              <a:lnSpc>
                <a:spcPts val="4200"/>
              </a:lnSpc>
              <a:buFont typeface="Arial"/>
              <a:buChar char="•"/>
            </a:pPr>
            <a:r>
              <a:rPr lang="en-US" sz="3000">
                <a:solidFill>
                  <a:srgbClr val="504C44"/>
                </a:solidFill>
                <a:latin typeface="Inter"/>
                <a:ea typeface="Inter"/>
                <a:cs typeface="Inter"/>
                <a:sym typeface="Inter"/>
              </a:rPr>
              <a:t>Healthy Fats: Extra virgin olive oil, avocado</a:t>
            </a:r>
          </a:p>
          <a:p>
            <a:pPr algn="l" marL="647700" indent="-323850" lvl="1">
              <a:lnSpc>
                <a:spcPts val="4200"/>
              </a:lnSpc>
              <a:buFont typeface="Arial"/>
              <a:buChar char="•"/>
            </a:pPr>
            <a:r>
              <a:rPr lang="en-US" sz="3000">
                <a:solidFill>
                  <a:srgbClr val="504C44"/>
                </a:solidFill>
                <a:latin typeface="Inter"/>
                <a:ea typeface="Inter"/>
                <a:cs typeface="Inter"/>
                <a:sym typeface="Inter"/>
              </a:rPr>
              <a:t>Protein: Fatty fish (salmon, sardines), chicken, eggs</a:t>
            </a:r>
          </a:p>
          <a:p>
            <a:pPr algn="l" marL="647700" indent="-323850" lvl="1">
              <a:lnSpc>
                <a:spcPts val="4200"/>
              </a:lnSpc>
              <a:buFont typeface="Arial"/>
              <a:buChar char="•"/>
            </a:pPr>
            <a:r>
              <a:rPr lang="en-US" sz="3000">
                <a:solidFill>
                  <a:srgbClr val="504C44"/>
                </a:solidFill>
                <a:latin typeface="Inter"/>
                <a:ea typeface="Inter"/>
                <a:cs typeface="Inter"/>
                <a:sym typeface="Inter"/>
              </a:rPr>
              <a:t>Dairy: Greek yogurt, feta cheese (in moderation)</a:t>
            </a:r>
          </a:p>
          <a:p>
            <a:pPr algn="l" marL="647700" indent="-323850" lvl="1">
              <a:lnSpc>
                <a:spcPts val="4200"/>
              </a:lnSpc>
              <a:buFont typeface="Arial"/>
              <a:buChar char="•"/>
            </a:pPr>
            <a:r>
              <a:rPr lang="en-US" sz="3000">
                <a:solidFill>
                  <a:srgbClr val="504C44"/>
                </a:solidFill>
                <a:latin typeface="Inter"/>
                <a:ea typeface="Inter"/>
                <a:cs typeface="Inter"/>
                <a:sym typeface="Inter"/>
              </a:rPr>
              <a:t>Herbs &amp; Spices: Garlic, basil, oregano, rosemary</a:t>
            </a:r>
          </a:p>
          <a:p>
            <a:pPr algn="l">
              <a:lnSpc>
                <a:spcPts val="4200"/>
              </a:lnSpc>
            </a:pPr>
          </a:p>
          <a:p>
            <a:pPr algn="l">
              <a:lnSpc>
                <a:spcPts val="4200"/>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989525" y="2596807"/>
            <a:ext cx="4322418" cy="6508033"/>
          </a:xfrm>
          <a:custGeom>
            <a:avLst/>
            <a:gdLst/>
            <a:ahLst/>
            <a:cxnLst/>
            <a:rect r="r" b="b" t="t" l="l"/>
            <a:pathLst>
              <a:path h="6508033" w="4322418">
                <a:moveTo>
                  <a:pt x="0" y="0"/>
                </a:moveTo>
                <a:lnTo>
                  <a:pt x="4322418" y="0"/>
                </a:lnTo>
                <a:lnTo>
                  <a:pt x="4322418" y="6508033"/>
                </a:lnTo>
                <a:lnTo>
                  <a:pt x="0" y="6508033"/>
                </a:lnTo>
                <a:lnTo>
                  <a:pt x="0" y="0"/>
                </a:lnTo>
                <a:close/>
              </a:path>
            </a:pathLst>
          </a:custGeom>
          <a:blipFill>
            <a:blip r:embed="rId2"/>
            <a:stretch>
              <a:fillRect l="0" t="0" r="0" b="0"/>
            </a:stretch>
          </a:blipFill>
        </p:spPr>
      </p:sp>
      <p:sp>
        <p:nvSpPr>
          <p:cNvPr name="TextBox 3" id="3"/>
          <p:cNvSpPr txBox="true"/>
          <p:nvPr/>
        </p:nvSpPr>
        <p:spPr>
          <a:xfrm rot="0">
            <a:off x="1028700" y="962025"/>
            <a:ext cx="15893298" cy="669925"/>
          </a:xfrm>
          <a:prstGeom prst="rect">
            <a:avLst/>
          </a:prstGeom>
        </p:spPr>
        <p:txBody>
          <a:bodyPr anchor="t" rtlCol="false" tIns="0" lIns="0" bIns="0" rIns="0">
            <a:spAutoFit/>
          </a:bodyPr>
          <a:lstStyle/>
          <a:p>
            <a:pPr algn="l">
              <a:lnSpc>
                <a:spcPts val="5599"/>
              </a:lnSpc>
            </a:pPr>
            <a:r>
              <a:rPr lang="en-US" sz="3999" spc="799">
                <a:solidFill>
                  <a:srgbClr val="504C44"/>
                </a:solidFill>
                <a:latin typeface="Baskerville Display PT"/>
                <a:ea typeface="Baskerville Display PT"/>
                <a:cs typeface="Baskerville Display PT"/>
                <a:sym typeface="Baskerville Display PT"/>
              </a:rPr>
              <a:t>COMMON SENSITIVITIES</a:t>
            </a:r>
          </a:p>
        </p:txBody>
      </p:sp>
      <p:sp>
        <p:nvSpPr>
          <p:cNvPr name="TextBox 4" id="4"/>
          <p:cNvSpPr txBox="true"/>
          <p:nvPr/>
        </p:nvSpPr>
        <p:spPr>
          <a:xfrm rot="0">
            <a:off x="7442051" y="2530132"/>
            <a:ext cx="10228629" cy="8413789"/>
          </a:xfrm>
          <a:prstGeom prst="rect">
            <a:avLst/>
          </a:prstGeom>
        </p:spPr>
        <p:txBody>
          <a:bodyPr anchor="t" rtlCol="false" tIns="0" lIns="0" bIns="0" rIns="0">
            <a:spAutoFit/>
          </a:bodyPr>
          <a:lstStyle/>
          <a:p>
            <a:pPr algn="l" marL="688423" indent="-344211" lvl="1">
              <a:lnSpc>
                <a:spcPts val="4464"/>
              </a:lnSpc>
              <a:buFont typeface="Arial"/>
              <a:buChar char="•"/>
            </a:pPr>
            <a:r>
              <a:rPr lang="en-US" sz="3188">
                <a:solidFill>
                  <a:srgbClr val="504C44"/>
                </a:solidFill>
                <a:latin typeface="Inter"/>
                <a:ea typeface="Inter"/>
                <a:cs typeface="Inter"/>
                <a:sym typeface="Inter"/>
              </a:rPr>
              <a:t>High-FODMAP foods (onions, garlic, beans) — can worsen bloating and gas due to SIBO</a:t>
            </a:r>
          </a:p>
          <a:p>
            <a:pPr algn="l" marL="688423" indent="-344211" lvl="1">
              <a:lnSpc>
                <a:spcPts val="4464"/>
              </a:lnSpc>
              <a:buFont typeface="Arial"/>
              <a:buChar char="•"/>
            </a:pPr>
            <a:r>
              <a:rPr lang="en-US" sz="3188">
                <a:solidFill>
                  <a:srgbClr val="504C44"/>
                </a:solidFill>
                <a:latin typeface="Inter"/>
                <a:ea typeface="Inter"/>
                <a:cs typeface="Inter"/>
                <a:sym typeface="Inter"/>
              </a:rPr>
              <a:t>Dairy — may cause intolerance or exacerbate reflux symptoms</a:t>
            </a:r>
          </a:p>
          <a:p>
            <a:pPr algn="l" marL="688423" indent="-344211" lvl="1">
              <a:lnSpc>
                <a:spcPts val="4464"/>
              </a:lnSpc>
              <a:buFont typeface="Arial"/>
              <a:buChar char="•"/>
            </a:pPr>
            <a:r>
              <a:rPr lang="en-US" sz="3188">
                <a:solidFill>
                  <a:srgbClr val="504C44"/>
                </a:solidFill>
                <a:latin typeface="Inter"/>
                <a:ea typeface="Inter"/>
                <a:cs typeface="Inter"/>
                <a:sym typeface="Inter"/>
              </a:rPr>
              <a:t>Gluten — sometimes avoided if overlapping autoimmune conditions or gut sensitivity</a:t>
            </a:r>
          </a:p>
          <a:p>
            <a:pPr algn="l" marL="688423" indent="-344211" lvl="1">
              <a:lnSpc>
                <a:spcPts val="4464"/>
              </a:lnSpc>
              <a:buFont typeface="Arial"/>
              <a:buChar char="•"/>
            </a:pPr>
            <a:r>
              <a:rPr lang="en-US" sz="3188">
                <a:solidFill>
                  <a:srgbClr val="504C44"/>
                </a:solidFill>
                <a:latin typeface="Inter"/>
                <a:ea typeface="Inter"/>
                <a:cs typeface="Inter"/>
                <a:sym typeface="Inter"/>
              </a:rPr>
              <a:t>Spicy and acidic foods — can aggravate esophageal reflux and mucosal irritation</a:t>
            </a:r>
          </a:p>
          <a:p>
            <a:pPr algn="l" marL="688423" indent="-344211" lvl="1">
              <a:lnSpc>
                <a:spcPts val="4464"/>
              </a:lnSpc>
              <a:buFont typeface="Arial"/>
              <a:buChar char="•"/>
            </a:pPr>
            <a:r>
              <a:rPr lang="en-US" sz="3188">
                <a:solidFill>
                  <a:srgbClr val="504C44"/>
                </a:solidFill>
                <a:latin typeface="Inter"/>
                <a:ea typeface="Inter"/>
                <a:cs typeface="Inter"/>
                <a:sym typeface="Inter"/>
              </a:rPr>
              <a:t>Fatty or fried foods — may slow gastric emptying, worsening symptoms</a:t>
            </a:r>
          </a:p>
          <a:p>
            <a:pPr algn="l" marL="688423" indent="-344211" lvl="1">
              <a:lnSpc>
                <a:spcPts val="4464"/>
              </a:lnSpc>
              <a:buFont typeface="Arial"/>
              <a:buChar char="•"/>
            </a:pPr>
            <a:r>
              <a:rPr lang="en-US" sz="3188">
                <a:solidFill>
                  <a:srgbClr val="504C44"/>
                </a:solidFill>
                <a:latin typeface="Inter"/>
                <a:ea typeface="Inter"/>
                <a:cs typeface="Inter"/>
                <a:sym typeface="Inter"/>
              </a:rPr>
              <a:t>Nightshades — occasionally reported to increase inflammation or GI discomfort</a:t>
            </a:r>
          </a:p>
          <a:p>
            <a:pPr algn="l" marL="688423" indent="-344211" lvl="1">
              <a:lnSpc>
                <a:spcPts val="4464"/>
              </a:lnSpc>
              <a:buFont typeface="Arial"/>
              <a:buChar char="•"/>
            </a:pPr>
            <a:r>
              <a:rPr lang="en-US" sz="3188">
                <a:solidFill>
                  <a:srgbClr val="504C44"/>
                </a:solidFill>
                <a:latin typeface="Inter"/>
                <a:ea typeface="Inter"/>
                <a:cs typeface="Inter"/>
                <a:sym typeface="Inter"/>
              </a:rPr>
              <a:t>Carbonation</a:t>
            </a:r>
          </a:p>
          <a:p>
            <a:pPr algn="l">
              <a:lnSpc>
                <a:spcPts val="4464"/>
              </a:lnSpc>
            </a:pPr>
          </a:p>
          <a:p>
            <a:pPr algn="l">
              <a:lnSpc>
                <a:spcPts val="4464"/>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233934" y="6527300"/>
            <a:ext cx="2246142" cy="2246142"/>
          </a:xfrm>
          <a:custGeom>
            <a:avLst/>
            <a:gdLst/>
            <a:ahLst/>
            <a:cxnLst/>
            <a:rect r="r" b="b" t="t" l="l"/>
            <a:pathLst>
              <a:path h="2246142" w="2246142">
                <a:moveTo>
                  <a:pt x="0" y="0"/>
                </a:moveTo>
                <a:lnTo>
                  <a:pt x="2246143" y="0"/>
                </a:lnTo>
                <a:lnTo>
                  <a:pt x="2246143" y="2246142"/>
                </a:lnTo>
                <a:lnTo>
                  <a:pt x="0" y="2246142"/>
                </a:lnTo>
                <a:lnTo>
                  <a:pt x="0" y="0"/>
                </a:lnTo>
                <a:close/>
              </a:path>
            </a:pathLst>
          </a:custGeom>
          <a:blipFill>
            <a:blip r:embed="rId2"/>
            <a:stretch>
              <a:fillRect l="0" t="0" r="0" b="0"/>
            </a:stretch>
          </a:blipFill>
        </p:spPr>
      </p:sp>
      <p:sp>
        <p:nvSpPr>
          <p:cNvPr name="Freeform 3" id="3"/>
          <p:cNvSpPr/>
          <p:nvPr/>
        </p:nvSpPr>
        <p:spPr>
          <a:xfrm flipH="false" flipV="false" rot="0">
            <a:off x="5888083" y="8083499"/>
            <a:ext cx="4779586" cy="2349603"/>
          </a:xfrm>
          <a:custGeom>
            <a:avLst/>
            <a:gdLst/>
            <a:ahLst/>
            <a:cxnLst/>
            <a:rect r="r" b="b" t="t" l="l"/>
            <a:pathLst>
              <a:path h="2349603" w="4779586">
                <a:moveTo>
                  <a:pt x="0" y="0"/>
                </a:moveTo>
                <a:lnTo>
                  <a:pt x="4779586" y="0"/>
                </a:lnTo>
                <a:lnTo>
                  <a:pt x="4779586" y="2349602"/>
                </a:lnTo>
                <a:lnTo>
                  <a:pt x="0" y="2349602"/>
                </a:lnTo>
                <a:lnTo>
                  <a:pt x="0" y="0"/>
                </a:lnTo>
                <a:close/>
              </a:path>
            </a:pathLst>
          </a:custGeom>
          <a:blipFill>
            <a:blip r:embed="rId3"/>
            <a:stretch>
              <a:fillRect l="0" t="0" r="0" b="0"/>
            </a:stretch>
          </a:blipFill>
        </p:spPr>
      </p:sp>
      <p:sp>
        <p:nvSpPr>
          <p:cNvPr name="Freeform 4" id="4"/>
          <p:cNvSpPr/>
          <p:nvPr/>
        </p:nvSpPr>
        <p:spPr>
          <a:xfrm flipH="false" flipV="false" rot="0">
            <a:off x="14593817" y="6597863"/>
            <a:ext cx="3694183" cy="2342213"/>
          </a:xfrm>
          <a:custGeom>
            <a:avLst/>
            <a:gdLst/>
            <a:ahLst/>
            <a:cxnLst/>
            <a:rect r="r" b="b" t="t" l="l"/>
            <a:pathLst>
              <a:path h="2342213" w="3694183">
                <a:moveTo>
                  <a:pt x="0" y="0"/>
                </a:moveTo>
                <a:lnTo>
                  <a:pt x="3694183" y="0"/>
                </a:lnTo>
                <a:lnTo>
                  <a:pt x="3694183" y="2342212"/>
                </a:lnTo>
                <a:lnTo>
                  <a:pt x="0" y="2342212"/>
                </a:lnTo>
                <a:lnTo>
                  <a:pt x="0" y="0"/>
                </a:lnTo>
                <a:close/>
              </a:path>
            </a:pathLst>
          </a:custGeom>
          <a:blipFill>
            <a:blip r:embed="rId4"/>
            <a:stretch>
              <a:fillRect l="-448" t="0" r="-2506" b="0"/>
            </a:stretch>
          </a:blipFill>
        </p:spPr>
      </p:sp>
      <p:sp>
        <p:nvSpPr>
          <p:cNvPr name="Freeform 5" id="5"/>
          <p:cNvSpPr/>
          <p:nvPr/>
        </p:nvSpPr>
        <p:spPr>
          <a:xfrm flipH="false" flipV="false" rot="0">
            <a:off x="1816997" y="8773442"/>
            <a:ext cx="3810657" cy="1266945"/>
          </a:xfrm>
          <a:custGeom>
            <a:avLst/>
            <a:gdLst/>
            <a:ahLst/>
            <a:cxnLst/>
            <a:rect r="r" b="b" t="t" l="l"/>
            <a:pathLst>
              <a:path h="1266945" w="3810657">
                <a:moveTo>
                  <a:pt x="0" y="0"/>
                </a:moveTo>
                <a:lnTo>
                  <a:pt x="3810657" y="0"/>
                </a:lnTo>
                <a:lnTo>
                  <a:pt x="3810657" y="1266946"/>
                </a:lnTo>
                <a:lnTo>
                  <a:pt x="0" y="1266946"/>
                </a:lnTo>
                <a:lnTo>
                  <a:pt x="0" y="0"/>
                </a:lnTo>
                <a:close/>
              </a:path>
            </a:pathLst>
          </a:custGeom>
          <a:blipFill>
            <a:blip r:embed="rId5"/>
            <a:stretch>
              <a:fillRect l="0" t="0" r="0" b="0"/>
            </a:stretch>
          </a:blipFill>
        </p:spPr>
      </p:sp>
      <p:sp>
        <p:nvSpPr>
          <p:cNvPr name="Freeform 6" id="6"/>
          <p:cNvSpPr/>
          <p:nvPr/>
        </p:nvSpPr>
        <p:spPr>
          <a:xfrm flipH="false" flipV="false" rot="0">
            <a:off x="10667669" y="7839990"/>
            <a:ext cx="3265515" cy="2062893"/>
          </a:xfrm>
          <a:custGeom>
            <a:avLst/>
            <a:gdLst/>
            <a:ahLst/>
            <a:cxnLst/>
            <a:rect r="r" b="b" t="t" l="l"/>
            <a:pathLst>
              <a:path h="2062893" w="3265515">
                <a:moveTo>
                  <a:pt x="0" y="0"/>
                </a:moveTo>
                <a:lnTo>
                  <a:pt x="3265515" y="0"/>
                </a:lnTo>
                <a:lnTo>
                  <a:pt x="3265515" y="2062893"/>
                </a:lnTo>
                <a:lnTo>
                  <a:pt x="0" y="2062893"/>
                </a:lnTo>
                <a:lnTo>
                  <a:pt x="0" y="0"/>
                </a:lnTo>
                <a:close/>
              </a:path>
            </a:pathLst>
          </a:custGeom>
          <a:blipFill>
            <a:blip r:embed="rId6"/>
            <a:stretch>
              <a:fillRect l="-20143" t="0" r="-42076" b="0"/>
            </a:stretch>
          </a:blipFill>
        </p:spPr>
      </p:sp>
      <p:sp>
        <p:nvSpPr>
          <p:cNvPr name="TextBox 7" id="7"/>
          <p:cNvSpPr txBox="true"/>
          <p:nvPr/>
        </p:nvSpPr>
        <p:spPr>
          <a:xfrm rot="0">
            <a:off x="1028700" y="1364622"/>
            <a:ext cx="5387251" cy="695960"/>
          </a:xfrm>
          <a:prstGeom prst="rect">
            <a:avLst/>
          </a:prstGeom>
        </p:spPr>
        <p:txBody>
          <a:bodyPr anchor="t" rtlCol="false" tIns="0" lIns="0" bIns="0" rIns="0">
            <a:spAutoFit/>
          </a:bodyPr>
          <a:lstStyle/>
          <a:p>
            <a:pPr algn="l">
              <a:lnSpc>
                <a:spcPts val="5740"/>
              </a:lnSpc>
            </a:pPr>
            <a:r>
              <a:rPr lang="en-US" b="true" sz="4100" spc="820">
                <a:solidFill>
                  <a:srgbClr val="504C44"/>
                </a:solidFill>
                <a:latin typeface="Baskerville Display PT Bold"/>
                <a:ea typeface="Baskerville Display PT Bold"/>
                <a:cs typeface="Baskerville Display PT Bold"/>
                <a:sym typeface="Baskerville Display PT Bold"/>
              </a:rPr>
              <a:t>DISCLOSURES: </a:t>
            </a:r>
          </a:p>
        </p:txBody>
      </p:sp>
      <p:sp>
        <p:nvSpPr>
          <p:cNvPr name="TextBox 8" id="8"/>
          <p:cNvSpPr txBox="true"/>
          <p:nvPr/>
        </p:nvSpPr>
        <p:spPr>
          <a:xfrm rot="0">
            <a:off x="233934" y="4054411"/>
            <a:ext cx="17820131" cy="2187704"/>
          </a:xfrm>
          <a:prstGeom prst="rect">
            <a:avLst/>
          </a:prstGeom>
        </p:spPr>
        <p:txBody>
          <a:bodyPr anchor="t" rtlCol="false" tIns="0" lIns="0" bIns="0" rIns="0">
            <a:spAutoFit/>
          </a:bodyPr>
          <a:lstStyle/>
          <a:p>
            <a:pPr algn="ctr">
              <a:lnSpc>
                <a:spcPts val="4289"/>
              </a:lnSpc>
            </a:pPr>
            <a:r>
              <a:rPr lang="en-US" sz="3730">
                <a:solidFill>
                  <a:srgbClr val="504C44"/>
                </a:solidFill>
                <a:latin typeface="Inter"/>
                <a:ea typeface="Inter"/>
                <a:cs typeface="Inter"/>
                <a:sym typeface="Inter"/>
              </a:rPr>
              <a:t>Lady Davis Institute of Medical Research (SPIN)</a:t>
            </a:r>
          </a:p>
          <a:p>
            <a:pPr algn="ctr">
              <a:lnSpc>
                <a:spcPts val="4289"/>
              </a:lnSpc>
            </a:pPr>
            <a:r>
              <a:rPr lang="en-US" sz="3730">
                <a:solidFill>
                  <a:srgbClr val="504C44"/>
                </a:solidFill>
                <a:latin typeface="Inter"/>
                <a:ea typeface="Inter"/>
                <a:cs typeface="Inter"/>
                <a:sym typeface="Inter"/>
              </a:rPr>
              <a:t>Scleroderma Canada Board Member</a:t>
            </a:r>
          </a:p>
          <a:p>
            <a:pPr algn="ctr">
              <a:lnSpc>
                <a:spcPts val="4289"/>
              </a:lnSpc>
            </a:pPr>
            <a:r>
              <a:rPr lang="en-US" sz="3730">
                <a:solidFill>
                  <a:srgbClr val="504C44"/>
                </a:solidFill>
                <a:latin typeface="Inter"/>
                <a:ea typeface="Inter"/>
                <a:cs typeface="Inter"/>
                <a:sym typeface="Inter"/>
              </a:rPr>
              <a:t>Canadian College of Naturopathic Medicine </a:t>
            </a:r>
          </a:p>
          <a:p>
            <a:pPr algn="ctr">
              <a:lnSpc>
                <a:spcPts val="4289"/>
              </a:lnSpc>
            </a:pPr>
            <a:r>
              <a:rPr lang="en-US" sz="3730">
                <a:solidFill>
                  <a:srgbClr val="504C44"/>
                </a:solidFill>
                <a:latin typeface="Inter"/>
                <a:ea typeface="Inter"/>
                <a:cs typeface="Inter"/>
                <a:sym typeface="Inter"/>
              </a:rPr>
              <a:t>Scleroderma Association of BC</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9139238" y="4765675"/>
            <a:ext cx="9525" cy="679450"/>
          </a:xfrm>
          <a:prstGeom prst="rect">
            <a:avLst/>
          </a:prstGeom>
        </p:spPr>
        <p:txBody>
          <a:bodyPr anchor="t" rtlCol="false" tIns="0" lIns="0" bIns="0" rIns="0">
            <a:spAutoFit/>
          </a:bodyPr>
          <a:lstStyle/>
          <a:p>
            <a:pPr algn="ctr">
              <a:lnSpc>
                <a:spcPts val="5599"/>
              </a:lnSpc>
              <a:spcBef>
                <a:spcPct val="0"/>
              </a:spcBef>
            </a:pPr>
          </a:p>
        </p:txBody>
      </p:sp>
      <p:sp>
        <p:nvSpPr>
          <p:cNvPr name="TextBox 3" id="3"/>
          <p:cNvSpPr txBox="true"/>
          <p:nvPr/>
        </p:nvSpPr>
        <p:spPr>
          <a:xfrm rot="0">
            <a:off x="1028700" y="2777422"/>
            <a:ext cx="13949362" cy="6277443"/>
          </a:xfrm>
          <a:prstGeom prst="rect">
            <a:avLst/>
          </a:prstGeom>
        </p:spPr>
        <p:txBody>
          <a:bodyPr anchor="t" rtlCol="false" tIns="0" lIns="0" bIns="0" rIns="0">
            <a:spAutoFit/>
          </a:bodyPr>
          <a:lstStyle/>
          <a:p>
            <a:pPr algn="l" marL="643720" indent="-321860" lvl="1">
              <a:lnSpc>
                <a:spcPts val="4174"/>
              </a:lnSpc>
              <a:buFont typeface="Arial"/>
              <a:buChar char="•"/>
            </a:pPr>
            <a:r>
              <a:rPr lang="en-US" sz="2981" spc="149">
                <a:solidFill>
                  <a:srgbClr val="504C44"/>
                </a:solidFill>
                <a:latin typeface="Inter"/>
                <a:ea typeface="Inter"/>
                <a:cs typeface="Inter"/>
                <a:sym typeface="Inter"/>
              </a:rPr>
              <a:t>Calculate macros to meet energy and protein needs</a:t>
            </a:r>
          </a:p>
          <a:p>
            <a:pPr algn="l" marL="643720" indent="-321860" lvl="1">
              <a:lnSpc>
                <a:spcPts val="4174"/>
              </a:lnSpc>
              <a:buFont typeface="Arial"/>
              <a:buChar char="•"/>
            </a:pPr>
            <a:r>
              <a:rPr lang="en-US" sz="2981" spc="149">
                <a:solidFill>
                  <a:srgbClr val="504C44"/>
                </a:solidFill>
                <a:latin typeface="Inter"/>
                <a:ea typeface="Inter"/>
                <a:cs typeface="Inter"/>
                <a:sym typeface="Inter"/>
              </a:rPr>
              <a:t>Diet diary</a:t>
            </a:r>
          </a:p>
          <a:p>
            <a:pPr algn="l" marL="643720" indent="-321860" lvl="1">
              <a:lnSpc>
                <a:spcPts val="4174"/>
              </a:lnSpc>
              <a:buFont typeface="Arial"/>
              <a:buChar char="•"/>
            </a:pPr>
            <a:r>
              <a:rPr lang="en-US" sz="2981" spc="149">
                <a:solidFill>
                  <a:srgbClr val="504C44"/>
                </a:solidFill>
                <a:latin typeface="Inter"/>
                <a:ea typeface="Inter"/>
                <a:cs typeface="Inter"/>
                <a:sym typeface="Inter"/>
              </a:rPr>
              <a:t>Monitor micronutrients with regular bloodwork</a:t>
            </a:r>
          </a:p>
          <a:p>
            <a:pPr algn="l" marL="643720" indent="-321860" lvl="1">
              <a:lnSpc>
                <a:spcPts val="4174"/>
              </a:lnSpc>
              <a:buFont typeface="Arial"/>
              <a:buChar char="•"/>
            </a:pPr>
            <a:r>
              <a:rPr lang="en-US" sz="2981" spc="149">
                <a:solidFill>
                  <a:srgbClr val="504C44"/>
                </a:solidFill>
                <a:latin typeface="Inter"/>
                <a:ea typeface="Inter"/>
                <a:cs typeface="Inter"/>
                <a:sym typeface="Inter"/>
              </a:rPr>
              <a:t>Use cooked and blended foods to aid absorption</a:t>
            </a:r>
          </a:p>
          <a:p>
            <a:pPr algn="l" marL="643720" indent="-321860" lvl="1">
              <a:lnSpc>
                <a:spcPts val="4174"/>
              </a:lnSpc>
              <a:buFont typeface="Arial"/>
              <a:buChar char="•"/>
            </a:pPr>
            <a:r>
              <a:rPr lang="en-US" sz="2981" spc="149">
                <a:solidFill>
                  <a:srgbClr val="504C44"/>
                </a:solidFill>
                <a:latin typeface="Inter"/>
                <a:ea typeface="Inter"/>
                <a:cs typeface="Inter"/>
                <a:sym typeface="Inter"/>
              </a:rPr>
              <a:t>Increase protein during flares for healing</a:t>
            </a:r>
          </a:p>
          <a:p>
            <a:pPr algn="l" marL="643720" indent="-321860" lvl="1">
              <a:lnSpc>
                <a:spcPts val="4174"/>
              </a:lnSpc>
              <a:buFont typeface="Arial"/>
              <a:buChar char="•"/>
            </a:pPr>
            <a:r>
              <a:rPr lang="en-US" sz="2981" spc="149">
                <a:solidFill>
                  <a:srgbClr val="504C44"/>
                </a:solidFill>
                <a:latin typeface="Inter"/>
                <a:ea typeface="Inter"/>
                <a:cs typeface="Inter"/>
                <a:sym typeface="Inter"/>
              </a:rPr>
              <a:t>Include fiber and diverse foods for gut health</a:t>
            </a:r>
          </a:p>
          <a:p>
            <a:pPr algn="l" marL="643720" indent="-321860" lvl="1">
              <a:lnSpc>
                <a:spcPts val="4174"/>
              </a:lnSpc>
              <a:buFont typeface="Arial"/>
              <a:buChar char="•"/>
            </a:pPr>
            <a:r>
              <a:rPr lang="en-US" sz="2981" spc="149">
                <a:solidFill>
                  <a:srgbClr val="504C44"/>
                </a:solidFill>
                <a:latin typeface="Inter"/>
                <a:ea typeface="Inter"/>
                <a:cs typeface="Inter"/>
                <a:sym typeface="Inter"/>
              </a:rPr>
              <a:t>Stay hydrated and eat small, frequent meals</a:t>
            </a:r>
          </a:p>
          <a:p>
            <a:pPr algn="l" marL="643720" indent="-321860" lvl="1">
              <a:lnSpc>
                <a:spcPts val="4174"/>
              </a:lnSpc>
              <a:buFont typeface="Arial"/>
              <a:buChar char="•"/>
            </a:pPr>
            <a:r>
              <a:rPr lang="en-US" sz="2981" spc="149">
                <a:solidFill>
                  <a:srgbClr val="504C44"/>
                </a:solidFill>
                <a:latin typeface="Inter"/>
                <a:ea typeface="Inter"/>
                <a:cs typeface="Inter"/>
                <a:sym typeface="Inter"/>
              </a:rPr>
              <a:t>Limit processed and high-sugar foods</a:t>
            </a:r>
          </a:p>
          <a:p>
            <a:pPr algn="l" marL="643720" indent="-321860" lvl="1">
              <a:lnSpc>
                <a:spcPts val="4174"/>
              </a:lnSpc>
              <a:buFont typeface="Arial"/>
              <a:buChar char="•"/>
            </a:pPr>
            <a:r>
              <a:rPr lang="en-US" sz="2981" spc="149">
                <a:solidFill>
                  <a:srgbClr val="504C44"/>
                </a:solidFill>
                <a:latin typeface="Inter"/>
                <a:ea typeface="Inter"/>
                <a:cs typeface="Inter"/>
                <a:sym typeface="Inter"/>
              </a:rPr>
              <a:t>Include anti-inflammatory foods (omega-3s, veggies)</a:t>
            </a:r>
          </a:p>
          <a:p>
            <a:pPr algn="l" marL="643720" indent="-321860" lvl="1">
              <a:lnSpc>
                <a:spcPts val="4174"/>
              </a:lnSpc>
              <a:buFont typeface="Arial"/>
              <a:buChar char="•"/>
            </a:pPr>
            <a:r>
              <a:rPr lang="en-US" sz="2981" spc="149">
                <a:solidFill>
                  <a:srgbClr val="504C44"/>
                </a:solidFill>
                <a:latin typeface="Inter"/>
                <a:ea typeface="Inter"/>
                <a:cs typeface="Inter"/>
                <a:sym typeface="Inter"/>
              </a:rPr>
              <a:t>Use adaptive tools for easier food prep</a:t>
            </a:r>
          </a:p>
          <a:p>
            <a:pPr algn="l" marL="643720" indent="-321860" lvl="1">
              <a:lnSpc>
                <a:spcPts val="4174"/>
              </a:lnSpc>
              <a:buFont typeface="Arial"/>
              <a:buChar char="•"/>
            </a:pPr>
            <a:r>
              <a:rPr lang="en-US" sz="2981" spc="149">
                <a:solidFill>
                  <a:srgbClr val="504C44"/>
                </a:solidFill>
                <a:latin typeface="Inter"/>
                <a:ea typeface="Inter"/>
                <a:cs typeface="Inter"/>
                <a:sym typeface="Inter"/>
              </a:rPr>
              <a:t>Adjust diet based on symptoms and work with healthcare providers</a:t>
            </a:r>
          </a:p>
          <a:p>
            <a:pPr algn="ctr">
              <a:lnSpc>
                <a:spcPts val="4174"/>
              </a:lnSpc>
              <a:spcBef>
                <a:spcPct val="0"/>
              </a:spcBef>
            </a:pPr>
          </a:p>
        </p:txBody>
      </p:sp>
      <p:sp>
        <p:nvSpPr>
          <p:cNvPr name="Freeform 4" id="4"/>
          <p:cNvSpPr/>
          <p:nvPr/>
        </p:nvSpPr>
        <p:spPr>
          <a:xfrm flipH="false" flipV="false" rot="0">
            <a:off x="13034906" y="1341079"/>
            <a:ext cx="3886313" cy="5824174"/>
          </a:xfrm>
          <a:custGeom>
            <a:avLst/>
            <a:gdLst/>
            <a:ahLst/>
            <a:cxnLst/>
            <a:rect r="r" b="b" t="t" l="l"/>
            <a:pathLst>
              <a:path h="5824174" w="3886313">
                <a:moveTo>
                  <a:pt x="0" y="0"/>
                </a:moveTo>
                <a:lnTo>
                  <a:pt x="3886313" y="0"/>
                </a:lnTo>
                <a:lnTo>
                  <a:pt x="3886313" y="5824174"/>
                </a:lnTo>
                <a:lnTo>
                  <a:pt x="0" y="5824174"/>
                </a:lnTo>
                <a:lnTo>
                  <a:pt x="0" y="0"/>
                </a:lnTo>
                <a:close/>
              </a:path>
            </a:pathLst>
          </a:custGeom>
          <a:blipFill>
            <a:blip r:embed="rId2"/>
            <a:stretch>
              <a:fillRect l="0" t="0" r="0" b="0"/>
            </a:stretch>
          </a:blipFill>
        </p:spPr>
      </p:sp>
      <p:sp>
        <p:nvSpPr>
          <p:cNvPr name="TextBox 5" id="5"/>
          <p:cNvSpPr txBox="true"/>
          <p:nvPr/>
        </p:nvSpPr>
        <p:spPr>
          <a:xfrm rot="0">
            <a:off x="1028700" y="1464427"/>
            <a:ext cx="10744438" cy="863600"/>
          </a:xfrm>
          <a:prstGeom prst="rect">
            <a:avLst/>
          </a:prstGeom>
        </p:spPr>
        <p:txBody>
          <a:bodyPr anchor="t" rtlCol="false" tIns="0" lIns="0" bIns="0" rIns="0">
            <a:spAutoFit/>
          </a:bodyPr>
          <a:lstStyle/>
          <a:p>
            <a:pPr algn="l">
              <a:lnSpc>
                <a:spcPts val="7000"/>
              </a:lnSpc>
            </a:pPr>
            <a:r>
              <a:rPr lang="en-US" sz="5000" spc="1000">
                <a:solidFill>
                  <a:srgbClr val="504C44"/>
                </a:solidFill>
                <a:latin typeface="Baskerville Display PT"/>
                <a:ea typeface="Baskerville Display PT"/>
                <a:cs typeface="Baskerville Display PT"/>
                <a:sym typeface="Baskerville Display PT"/>
              </a:rPr>
              <a:t>WHAT CAN I DO TODAY?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0" y="2179961"/>
            <a:ext cx="19037977" cy="4265882"/>
          </a:xfrm>
          <a:custGeom>
            <a:avLst/>
            <a:gdLst/>
            <a:ahLst/>
            <a:cxnLst/>
            <a:rect r="r" b="b" t="t" l="l"/>
            <a:pathLst>
              <a:path h="4265882" w="19037977">
                <a:moveTo>
                  <a:pt x="0" y="0"/>
                </a:moveTo>
                <a:lnTo>
                  <a:pt x="19037977" y="0"/>
                </a:lnTo>
                <a:lnTo>
                  <a:pt x="19037977" y="4265881"/>
                </a:lnTo>
                <a:lnTo>
                  <a:pt x="0" y="4265881"/>
                </a:lnTo>
                <a:lnTo>
                  <a:pt x="0" y="0"/>
                </a:lnTo>
                <a:close/>
              </a:path>
            </a:pathLst>
          </a:custGeom>
          <a:blipFill>
            <a:blip r:embed="rId2"/>
            <a:stretch>
              <a:fillRect l="0" t="-75650" r="0" b="-121686"/>
            </a:stretch>
          </a:blipFill>
        </p:spPr>
      </p:sp>
      <p:sp>
        <p:nvSpPr>
          <p:cNvPr name="TextBox 3" id="3"/>
          <p:cNvSpPr txBox="true"/>
          <p:nvPr/>
        </p:nvSpPr>
        <p:spPr>
          <a:xfrm rot="0">
            <a:off x="3357867" y="3806294"/>
            <a:ext cx="12322243" cy="912396"/>
          </a:xfrm>
          <a:prstGeom prst="rect">
            <a:avLst/>
          </a:prstGeom>
        </p:spPr>
        <p:txBody>
          <a:bodyPr anchor="t" rtlCol="false" tIns="0" lIns="0" bIns="0" rIns="0">
            <a:spAutoFit/>
          </a:bodyPr>
          <a:lstStyle/>
          <a:p>
            <a:pPr algn="l">
              <a:lnSpc>
                <a:spcPts val="7460"/>
              </a:lnSpc>
            </a:pPr>
            <a:r>
              <a:rPr lang="en-US" sz="5328" spc="1065">
                <a:solidFill>
                  <a:srgbClr val="000000"/>
                </a:solidFill>
                <a:latin typeface="Baskerville Display PT"/>
                <a:ea typeface="Baskerville Display PT"/>
                <a:cs typeface="Baskerville Display PT"/>
                <a:sym typeface="Baskerville Display PT"/>
              </a:rPr>
              <a:t>THANK YOU FOR LISTENING</a:t>
            </a:r>
          </a:p>
        </p:txBody>
      </p:sp>
      <p:sp>
        <p:nvSpPr>
          <p:cNvPr name="TextBox 4" id="4"/>
          <p:cNvSpPr txBox="true"/>
          <p:nvPr/>
        </p:nvSpPr>
        <p:spPr>
          <a:xfrm rot="0">
            <a:off x="2842538" y="7054441"/>
            <a:ext cx="12602923" cy="2610285"/>
          </a:xfrm>
          <a:prstGeom prst="rect">
            <a:avLst/>
          </a:prstGeom>
        </p:spPr>
        <p:txBody>
          <a:bodyPr anchor="t" rtlCol="false" tIns="0" lIns="0" bIns="0" rIns="0">
            <a:spAutoFit/>
          </a:bodyPr>
          <a:lstStyle/>
          <a:p>
            <a:pPr algn="ctr">
              <a:lnSpc>
                <a:spcPts val="4176"/>
              </a:lnSpc>
            </a:pPr>
            <a:r>
              <a:rPr lang="en-US" sz="2982">
                <a:solidFill>
                  <a:srgbClr val="000000"/>
                </a:solidFill>
                <a:latin typeface="Inter"/>
                <a:ea typeface="Inter"/>
                <a:cs typeface="Inter"/>
                <a:sym typeface="Inter"/>
              </a:rPr>
              <a:t>Further questions? Email: vanessa@scleroderma.ca</a:t>
            </a:r>
          </a:p>
          <a:p>
            <a:pPr algn="ctr">
              <a:lnSpc>
                <a:spcPts val="4176"/>
              </a:lnSpc>
            </a:pPr>
            <a:r>
              <a:rPr lang="en-US" sz="2982">
                <a:solidFill>
                  <a:srgbClr val="000000"/>
                </a:solidFill>
                <a:latin typeface="Inter"/>
                <a:ea typeface="Inter"/>
                <a:cs typeface="Inter"/>
                <a:sym typeface="Inter"/>
              </a:rPr>
              <a:t>@vanessacookhealth</a:t>
            </a:r>
          </a:p>
          <a:p>
            <a:pPr algn="ctr">
              <a:lnSpc>
                <a:spcPts val="4176"/>
              </a:lnSpc>
            </a:pPr>
          </a:p>
          <a:p>
            <a:pPr algn="ctr">
              <a:lnSpc>
                <a:spcPts val="4176"/>
              </a:lnSpc>
            </a:pPr>
            <a:r>
              <a:rPr lang="en-US" sz="2982">
                <a:solidFill>
                  <a:srgbClr val="000000"/>
                </a:solidFill>
                <a:latin typeface="Inter"/>
                <a:ea typeface="Inter"/>
                <a:cs typeface="Inter"/>
                <a:sym typeface="Inter"/>
              </a:rPr>
              <a:t>Vanessa Cook (ND Candidate 2026), Dr. Sean McConnell ND</a:t>
            </a:r>
          </a:p>
          <a:p>
            <a:pPr algn="ctr">
              <a:lnSpc>
                <a:spcPts val="4176"/>
              </a:lnSpc>
            </a:pP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1028700" y="1364622"/>
            <a:ext cx="5387251" cy="695960"/>
          </a:xfrm>
          <a:prstGeom prst="rect">
            <a:avLst/>
          </a:prstGeom>
        </p:spPr>
        <p:txBody>
          <a:bodyPr anchor="t" rtlCol="false" tIns="0" lIns="0" bIns="0" rIns="0">
            <a:spAutoFit/>
          </a:bodyPr>
          <a:lstStyle/>
          <a:p>
            <a:pPr algn="l">
              <a:lnSpc>
                <a:spcPts val="5740"/>
              </a:lnSpc>
            </a:pPr>
            <a:r>
              <a:rPr lang="en-US" b="true" sz="4100" spc="820">
                <a:solidFill>
                  <a:srgbClr val="504C44"/>
                </a:solidFill>
                <a:latin typeface="Baskerville Display PT Bold"/>
                <a:ea typeface="Baskerville Display PT Bold"/>
                <a:cs typeface="Baskerville Display PT Bold"/>
                <a:sym typeface="Baskerville Display PT Bold"/>
              </a:rPr>
              <a:t>DISCLAIMER</a:t>
            </a:r>
          </a:p>
        </p:txBody>
      </p:sp>
      <p:sp>
        <p:nvSpPr>
          <p:cNvPr name="TextBox 3" id="3"/>
          <p:cNvSpPr txBox="true"/>
          <p:nvPr/>
        </p:nvSpPr>
        <p:spPr>
          <a:xfrm rot="0">
            <a:off x="1028700" y="4142880"/>
            <a:ext cx="16230600" cy="2001239"/>
          </a:xfrm>
          <a:prstGeom prst="rect">
            <a:avLst/>
          </a:prstGeom>
        </p:spPr>
        <p:txBody>
          <a:bodyPr anchor="t" rtlCol="false" tIns="0" lIns="0" bIns="0" rIns="0">
            <a:spAutoFit/>
          </a:bodyPr>
          <a:lstStyle/>
          <a:p>
            <a:pPr algn="ctr">
              <a:lnSpc>
                <a:spcPts val="3907"/>
              </a:lnSpc>
            </a:pPr>
            <a:r>
              <a:rPr lang="en-US" sz="3397">
                <a:solidFill>
                  <a:srgbClr val="504C44"/>
                </a:solidFill>
                <a:latin typeface="Inter"/>
                <a:ea typeface="Inter"/>
                <a:cs typeface="Inter"/>
                <a:sym typeface="Inter"/>
              </a:rPr>
              <a:t>Not intended to be medical advice &amp; is intended for self-educational purposes. The information shared is not a substitute for professional medical guidance, diagnosis, or treatment. Always consult a qualified healthcare provider with any questions regarding a medical condition or treatment options.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2005943" y="2530987"/>
            <a:ext cx="5224007" cy="5225027"/>
            <a:chOff x="0" y="0"/>
            <a:chExt cx="6965342" cy="6966702"/>
          </a:xfrm>
        </p:grpSpPr>
        <p:pic>
          <p:nvPicPr>
            <p:cNvPr name="Picture 3" id="3"/>
            <p:cNvPicPr>
              <a:picLocks noChangeAspect="true"/>
            </p:cNvPicPr>
            <p:nvPr/>
          </p:nvPicPr>
          <p:blipFill>
            <a:blip r:embed="rId2"/>
            <a:srcRect l="9" t="0" r="9" b="0"/>
            <a:stretch>
              <a:fillRect/>
            </a:stretch>
          </p:blipFill>
          <p:spPr>
            <a:xfrm flipH="false" flipV="false">
              <a:off x="0" y="0"/>
              <a:ext cx="6965342" cy="6966702"/>
            </a:xfrm>
            <a:prstGeom prst="rect">
              <a:avLst/>
            </a:prstGeom>
          </p:spPr>
        </p:pic>
      </p:grpSp>
      <p:sp>
        <p:nvSpPr>
          <p:cNvPr name="TextBox 4" id="4"/>
          <p:cNvSpPr txBox="true"/>
          <p:nvPr/>
        </p:nvSpPr>
        <p:spPr>
          <a:xfrm rot="0">
            <a:off x="8066042" y="2454787"/>
            <a:ext cx="9835683" cy="5383529"/>
          </a:xfrm>
          <a:prstGeom prst="rect">
            <a:avLst/>
          </a:prstGeom>
        </p:spPr>
        <p:txBody>
          <a:bodyPr anchor="t" rtlCol="false" tIns="0" lIns="0" bIns="0" rIns="0">
            <a:spAutoFit/>
          </a:bodyPr>
          <a:lstStyle/>
          <a:p>
            <a:pPr algn="l">
              <a:lnSpc>
                <a:spcPts val="5740"/>
              </a:lnSpc>
            </a:pPr>
            <a:r>
              <a:rPr lang="en-US" sz="4100" spc="315">
                <a:solidFill>
                  <a:srgbClr val="504C44"/>
                </a:solidFill>
                <a:latin typeface="Baskerville Display PT"/>
                <a:ea typeface="Baskerville Display PT"/>
                <a:cs typeface="Baskerville Display PT"/>
                <a:sym typeface="Baskerville Display PT"/>
              </a:rPr>
              <a:t>KEY CONCEPTS</a:t>
            </a:r>
          </a:p>
          <a:p>
            <a:pPr algn="l">
              <a:lnSpc>
                <a:spcPts val="5740"/>
              </a:lnSpc>
            </a:pPr>
          </a:p>
          <a:p>
            <a:pPr algn="l" marL="539759" indent="-269880" lvl="1">
              <a:lnSpc>
                <a:spcPts val="3500"/>
              </a:lnSpc>
              <a:buFont typeface="Arial"/>
              <a:buChar char="•"/>
            </a:pPr>
            <a:r>
              <a:rPr lang="en-US" sz="2500" spc="192">
                <a:solidFill>
                  <a:srgbClr val="504C44"/>
                </a:solidFill>
                <a:latin typeface="Inter"/>
                <a:ea typeface="Inter"/>
                <a:cs typeface="Inter"/>
                <a:sym typeface="Inter"/>
              </a:rPr>
              <a:t>BLOOD SUGAR HOMEOSTASIS </a:t>
            </a:r>
          </a:p>
          <a:p>
            <a:pPr algn="l" marL="539759" indent="-269880" lvl="1">
              <a:lnSpc>
                <a:spcPts val="3500"/>
              </a:lnSpc>
              <a:buFont typeface="Arial"/>
              <a:buChar char="•"/>
            </a:pPr>
            <a:r>
              <a:rPr lang="en-US" sz="2500" spc="192">
                <a:solidFill>
                  <a:srgbClr val="504C44"/>
                </a:solidFill>
                <a:latin typeface="Inter"/>
                <a:ea typeface="Inter"/>
                <a:cs typeface="Inter"/>
                <a:sym typeface="Inter"/>
              </a:rPr>
              <a:t>Catabolism vs Anabolism</a:t>
            </a:r>
          </a:p>
          <a:p>
            <a:pPr algn="l" marL="539759" indent="-269880" lvl="1">
              <a:lnSpc>
                <a:spcPts val="3500"/>
              </a:lnSpc>
              <a:buFont typeface="Arial"/>
              <a:buChar char="•"/>
            </a:pPr>
            <a:r>
              <a:rPr lang="en-US" sz="2500" spc="192">
                <a:solidFill>
                  <a:srgbClr val="504C44"/>
                </a:solidFill>
                <a:latin typeface="Inter"/>
                <a:ea typeface="Inter"/>
                <a:cs typeface="Inter"/>
                <a:sym typeface="Inter"/>
              </a:rPr>
              <a:t>Your individual macronutrient needs</a:t>
            </a:r>
          </a:p>
          <a:p>
            <a:pPr algn="l" marL="539759" indent="-269880" lvl="1">
              <a:lnSpc>
                <a:spcPts val="3500"/>
              </a:lnSpc>
              <a:buFont typeface="Arial"/>
              <a:buChar char="•"/>
            </a:pPr>
            <a:r>
              <a:rPr lang="en-US" sz="2500" spc="192">
                <a:solidFill>
                  <a:srgbClr val="504C44"/>
                </a:solidFill>
                <a:latin typeface="Inter"/>
                <a:ea typeface="Inter"/>
                <a:cs typeface="Inter"/>
                <a:sym typeface="Inter"/>
              </a:rPr>
              <a:t>Micronutrients deficiencies </a:t>
            </a:r>
          </a:p>
          <a:p>
            <a:pPr algn="l" marL="539759" indent="-269880" lvl="1">
              <a:lnSpc>
                <a:spcPts val="3500"/>
              </a:lnSpc>
              <a:buFont typeface="Arial"/>
              <a:buChar char="•"/>
            </a:pPr>
            <a:r>
              <a:rPr lang="en-US" sz="2500" spc="192">
                <a:solidFill>
                  <a:srgbClr val="504C44"/>
                </a:solidFill>
                <a:latin typeface="Inter"/>
                <a:ea typeface="Inter"/>
                <a:cs typeface="Inter"/>
                <a:sym typeface="Inter"/>
              </a:rPr>
              <a:t>Differing diets in scleroderma</a:t>
            </a:r>
          </a:p>
          <a:p>
            <a:pPr algn="l" marL="539759" indent="-269880" lvl="1">
              <a:lnSpc>
                <a:spcPts val="3500"/>
              </a:lnSpc>
              <a:buFont typeface="Arial"/>
              <a:buChar char="•"/>
            </a:pPr>
            <a:r>
              <a:rPr lang="en-US" sz="2500" spc="192">
                <a:solidFill>
                  <a:srgbClr val="504C44"/>
                </a:solidFill>
                <a:latin typeface="Inter"/>
                <a:ea typeface="Inter"/>
                <a:cs typeface="Inter"/>
                <a:sym typeface="Inter"/>
              </a:rPr>
              <a:t>Individual food sensitivities </a:t>
            </a:r>
          </a:p>
          <a:p>
            <a:pPr algn="l" marL="539759" indent="-269880" lvl="1">
              <a:lnSpc>
                <a:spcPts val="3500"/>
              </a:lnSpc>
              <a:buFont typeface="Arial"/>
              <a:buChar char="•"/>
            </a:pPr>
            <a:r>
              <a:rPr lang="en-US" sz="2500" spc="192">
                <a:solidFill>
                  <a:srgbClr val="504C44"/>
                </a:solidFill>
                <a:latin typeface="Inter"/>
                <a:ea typeface="Inter"/>
                <a:cs typeface="Inter"/>
                <a:sym typeface="Inter"/>
              </a:rPr>
              <a:t>Tools for cooking </a:t>
            </a:r>
          </a:p>
          <a:p>
            <a:pPr algn="l" marL="539759" indent="-269880" lvl="1">
              <a:lnSpc>
                <a:spcPts val="3500"/>
              </a:lnSpc>
              <a:buFont typeface="Arial"/>
              <a:buChar char="•"/>
            </a:pPr>
            <a:r>
              <a:rPr lang="en-US" sz="2500" spc="192">
                <a:solidFill>
                  <a:srgbClr val="504C44"/>
                </a:solidFill>
                <a:latin typeface="Inter"/>
                <a:ea typeface="Inter"/>
                <a:cs typeface="Inter"/>
                <a:sym typeface="Inter"/>
              </a:rPr>
              <a:t>Types of fiber</a:t>
            </a:r>
          </a:p>
          <a:p>
            <a:pPr algn="l">
              <a:lnSpc>
                <a:spcPts val="3500"/>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2005943" y="2530987"/>
            <a:ext cx="5224007" cy="5225027"/>
            <a:chOff x="0" y="0"/>
            <a:chExt cx="6965342" cy="6966702"/>
          </a:xfrm>
        </p:grpSpPr>
        <p:pic>
          <p:nvPicPr>
            <p:cNvPr name="Picture 3" id="3"/>
            <p:cNvPicPr>
              <a:picLocks noChangeAspect="true"/>
            </p:cNvPicPr>
            <p:nvPr/>
          </p:nvPicPr>
          <p:blipFill>
            <a:blip r:embed="rId2"/>
            <a:srcRect l="16673" t="0" r="16673" b="0"/>
            <a:stretch>
              <a:fillRect/>
            </a:stretch>
          </p:blipFill>
          <p:spPr>
            <a:xfrm flipH="false" flipV="false">
              <a:off x="0" y="0"/>
              <a:ext cx="6965342" cy="6966702"/>
            </a:xfrm>
            <a:prstGeom prst="rect">
              <a:avLst/>
            </a:prstGeom>
          </p:spPr>
        </p:pic>
      </p:grpSp>
      <p:sp>
        <p:nvSpPr>
          <p:cNvPr name="TextBox 4" id="4"/>
          <p:cNvSpPr txBox="true"/>
          <p:nvPr/>
        </p:nvSpPr>
        <p:spPr>
          <a:xfrm rot="0">
            <a:off x="8066042" y="2454787"/>
            <a:ext cx="9835683" cy="6259829"/>
          </a:xfrm>
          <a:prstGeom prst="rect">
            <a:avLst/>
          </a:prstGeom>
        </p:spPr>
        <p:txBody>
          <a:bodyPr anchor="t" rtlCol="false" tIns="0" lIns="0" bIns="0" rIns="0">
            <a:spAutoFit/>
          </a:bodyPr>
          <a:lstStyle/>
          <a:p>
            <a:pPr algn="l">
              <a:lnSpc>
                <a:spcPts val="5740"/>
              </a:lnSpc>
            </a:pPr>
            <a:r>
              <a:rPr lang="en-US" sz="4100" spc="315">
                <a:solidFill>
                  <a:srgbClr val="504C44"/>
                </a:solidFill>
                <a:latin typeface="Baskerville Display PT"/>
                <a:ea typeface="Baskerville Display PT"/>
                <a:cs typeface="Baskerville Display PT"/>
                <a:sym typeface="Baskerville Display PT"/>
              </a:rPr>
              <a:t>KEY TAKEAWAYS</a:t>
            </a:r>
          </a:p>
          <a:p>
            <a:pPr algn="l">
              <a:lnSpc>
                <a:spcPts val="5740"/>
              </a:lnSpc>
            </a:pPr>
          </a:p>
          <a:p>
            <a:pPr algn="l" marL="539759" indent="-269880" lvl="1">
              <a:lnSpc>
                <a:spcPts val="3500"/>
              </a:lnSpc>
              <a:buFont typeface="Arial"/>
              <a:buChar char="•"/>
            </a:pPr>
            <a:r>
              <a:rPr lang="en-US" sz="2500" spc="192">
                <a:solidFill>
                  <a:srgbClr val="504C44"/>
                </a:solidFill>
                <a:latin typeface="Inter"/>
                <a:ea typeface="Inter"/>
                <a:cs typeface="Inter"/>
                <a:sym typeface="Inter"/>
              </a:rPr>
              <a:t>Holistic Care for Chronic Disease: Understand why chronic diseases like scleroderma can benefit from integrative care</a:t>
            </a:r>
          </a:p>
          <a:p>
            <a:pPr algn="l">
              <a:lnSpc>
                <a:spcPts val="3500"/>
              </a:lnSpc>
            </a:pPr>
          </a:p>
          <a:p>
            <a:pPr algn="l" marL="539759" indent="-269880" lvl="1">
              <a:lnSpc>
                <a:spcPts val="3500"/>
              </a:lnSpc>
              <a:buFont typeface="Arial"/>
              <a:buChar char="•"/>
            </a:pPr>
            <a:r>
              <a:rPr lang="en-US" sz="2500" spc="192">
                <a:solidFill>
                  <a:srgbClr val="504C44"/>
                </a:solidFill>
                <a:latin typeface="Inter"/>
                <a:ea typeface="Inter"/>
                <a:cs typeface="Inter"/>
                <a:sym typeface="Inter"/>
              </a:rPr>
              <a:t>The Role of Diet: Explore how nutrition impacts symptoms and overall health in scleroderma</a:t>
            </a:r>
          </a:p>
          <a:p>
            <a:pPr algn="l">
              <a:lnSpc>
                <a:spcPts val="3500"/>
              </a:lnSpc>
            </a:pPr>
          </a:p>
          <a:p>
            <a:pPr algn="l" marL="539759" indent="-269880" lvl="1">
              <a:lnSpc>
                <a:spcPts val="3500"/>
              </a:lnSpc>
              <a:buFont typeface="Arial"/>
              <a:buChar char="•"/>
            </a:pPr>
            <a:r>
              <a:rPr lang="en-US" sz="2500" spc="192">
                <a:solidFill>
                  <a:srgbClr val="504C44"/>
                </a:solidFill>
                <a:latin typeface="Inter"/>
                <a:ea typeface="Inter"/>
                <a:cs typeface="Inter"/>
                <a:sym typeface="Inter"/>
              </a:rPr>
              <a:t>Food Sensitivities &amp; Individualized Health: Recognize common sensitivities related to scleroderma and how they can affect symptoms</a:t>
            </a:r>
          </a:p>
          <a:p>
            <a:pPr algn="l">
              <a:lnSpc>
                <a:spcPts val="3500"/>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2005943" y="2530987"/>
            <a:ext cx="5224007" cy="5225027"/>
            <a:chOff x="0" y="0"/>
            <a:chExt cx="6965342" cy="6966702"/>
          </a:xfrm>
        </p:grpSpPr>
        <p:pic>
          <p:nvPicPr>
            <p:cNvPr name="Picture 3" id="3"/>
            <p:cNvPicPr>
              <a:picLocks noChangeAspect="true"/>
            </p:cNvPicPr>
            <p:nvPr/>
          </p:nvPicPr>
          <p:blipFill>
            <a:blip r:embed="rId2"/>
            <a:srcRect l="16673" t="0" r="16673" b="0"/>
            <a:stretch>
              <a:fillRect/>
            </a:stretch>
          </p:blipFill>
          <p:spPr>
            <a:xfrm flipH="false" flipV="false">
              <a:off x="0" y="0"/>
              <a:ext cx="6965342" cy="6966702"/>
            </a:xfrm>
            <a:prstGeom prst="rect">
              <a:avLst/>
            </a:prstGeom>
          </p:spPr>
        </p:pic>
      </p:grpSp>
      <p:sp>
        <p:nvSpPr>
          <p:cNvPr name="TextBox 4" id="4"/>
          <p:cNvSpPr txBox="true"/>
          <p:nvPr/>
        </p:nvSpPr>
        <p:spPr>
          <a:xfrm rot="0">
            <a:off x="8452317" y="3988057"/>
            <a:ext cx="9835683" cy="1419860"/>
          </a:xfrm>
          <a:prstGeom prst="rect">
            <a:avLst/>
          </a:prstGeom>
        </p:spPr>
        <p:txBody>
          <a:bodyPr anchor="t" rtlCol="false" tIns="0" lIns="0" bIns="0" rIns="0">
            <a:spAutoFit/>
          </a:bodyPr>
          <a:lstStyle/>
          <a:p>
            <a:pPr algn="l">
              <a:lnSpc>
                <a:spcPts val="5740"/>
              </a:lnSpc>
            </a:pPr>
            <a:r>
              <a:rPr lang="en-US" sz="4100" spc="820">
                <a:solidFill>
                  <a:srgbClr val="504C44"/>
                </a:solidFill>
                <a:latin typeface="Baskerville Display PT"/>
                <a:ea typeface="Baskerville Display PT"/>
                <a:cs typeface="Baskerville Display PT"/>
                <a:sym typeface="Baskerville Display PT"/>
              </a:rPr>
              <a:t>MY JOURNEY TO NATUROPATHIC MEDICINE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492078" y="3198316"/>
            <a:ext cx="7464012" cy="3839568"/>
            <a:chOff x="0" y="0"/>
            <a:chExt cx="9952016" cy="5119424"/>
          </a:xfrm>
        </p:grpSpPr>
        <p:pic>
          <p:nvPicPr>
            <p:cNvPr name="Picture 3" id="3"/>
            <p:cNvPicPr>
              <a:picLocks noChangeAspect="true"/>
            </p:cNvPicPr>
            <p:nvPr/>
          </p:nvPicPr>
          <p:blipFill>
            <a:blip r:embed="rId3"/>
            <a:srcRect l="0" t="42786" r="0" b="22919"/>
            <a:stretch>
              <a:fillRect/>
            </a:stretch>
          </p:blipFill>
          <p:spPr>
            <a:xfrm flipH="false" flipV="false">
              <a:off x="0" y="0"/>
              <a:ext cx="9952016" cy="5119424"/>
            </a:xfrm>
            <a:prstGeom prst="rect">
              <a:avLst/>
            </a:prstGeom>
          </p:spPr>
        </p:pic>
      </p:grpSp>
      <p:sp>
        <p:nvSpPr>
          <p:cNvPr name="TextBox 4" id="4"/>
          <p:cNvSpPr txBox="true"/>
          <p:nvPr/>
        </p:nvSpPr>
        <p:spPr>
          <a:xfrm rot="0">
            <a:off x="1492078" y="1880691"/>
            <a:ext cx="10949397" cy="669925"/>
          </a:xfrm>
          <a:prstGeom prst="rect">
            <a:avLst/>
          </a:prstGeom>
        </p:spPr>
        <p:txBody>
          <a:bodyPr anchor="t" rtlCol="false" tIns="0" lIns="0" bIns="0" rIns="0">
            <a:spAutoFit/>
          </a:bodyPr>
          <a:lstStyle/>
          <a:p>
            <a:pPr algn="l">
              <a:lnSpc>
                <a:spcPts val="5599"/>
              </a:lnSpc>
            </a:pPr>
            <a:r>
              <a:rPr lang="en-US" sz="3999" spc="799">
                <a:solidFill>
                  <a:srgbClr val="504C44"/>
                </a:solidFill>
                <a:latin typeface="Baskerville Display PT"/>
                <a:ea typeface="Baskerville Display PT"/>
                <a:cs typeface="Baskerville Display PT"/>
                <a:sym typeface="Baskerville Display PT"/>
              </a:rPr>
              <a:t>UNDERSTANDING SCLERODERMA </a:t>
            </a:r>
          </a:p>
        </p:txBody>
      </p:sp>
      <p:sp>
        <p:nvSpPr>
          <p:cNvPr name="TextBox 5" id="5"/>
          <p:cNvSpPr txBox="true"/>
          <p:nvPr/>
        </p:nvSpPr>
        <p:spPr>
          <a:xfrm rot="0">
            <a:off x="9144000" y="3555405"/>
            <a:ext cx="9144000" cy="2834907"/>
          </a:xfrm>
          <a:prstGeom prst="rect">
            <a:avLst/>
          </a:prstGeom>
        </p:spPr>
        <p:txBody>
          <a:bodyPr anchor="t" rtlCol="false" tIns="0" lIns="0" bIns="0" rIns="0">
            <a:spAutoFit/>
          </a:bodyPr>
          <a:lstStyle/>
          <a:p>
            <a:pPr algn="l" marL="698479" indent="-349239" lvl="1">
              <a:lnSpc>
                <a:spcPts val="4529"/>
              </a:lnSpc>
              <a:buFont typeface="Arial"/>
              <a:buChar char="•"/>
            </a:pPr>
            <a:r>
              <a:rPr lang="en-US" sz="3235">
                <a:solidFill>
                  <a:srgbClr val="504C44"/>
                </a:solidFill>
                <a:latin typeface="Inter"/>
                <a:ea typeface="Inter"/>
                <a:cs typeface="Inter"/>
                <a:sym typeface="Inter"/>
              </a:rPr>
              <a:t>Scleroderma is a chronic, inflammatory autoimmune disease </a:t>
            </a:r>
          </a:p>
          <a:p>
            <a:pPr algn="l" marL="698479" indent="-349239" lvl="1">
              <a:lnSpc>
                <a:spcPts val="4529"/>
              </a:lnSpc>
              <a:buFont typeface="Arial"/>
              <a:buChar char="•"/>
            </a:pPr>
            <a:r>
              <a:rPr lang="en-US" sz="3235">
                <a:solidFill>
                  <a:srgbClr val="504C44"/>
                </a:solidFill>
                <a:latin typeface="Inter"/>
                <a:ea typeface="Inter"/>
                <a:cs typeface="Inter"/>
                <a:sym typeface="Inter"/>
              </a:rPr>
              <a:t>Incurable pathology, often overlooked</a:t>
            </a:r>
          </a:p>
          <a:p>
            <a:pPr algn="l" marL="698479" indent="-349239" lvl="1">
              <a:lnSpc>
                <a:spcPts val="4529"/>
              </a:lnSpc>
              <a:buFont typeface="Arial"/>
              <a:buChar char="•"/>
            </a:pPr>
            <a:r>
              <a:rPr lang="en-US" sz="3235">
                <a:solidFill>
                  <a:srgbClr val="504C44"/>
                </a:solidFill>
                <a:latin typeface="Inter"/>
                <a:ea typeface="Inter"/>
                <a:cs typeface="Inter"/>
                <a:sym typeface="Inter"/>
              </a:rPr>
              <a:t>Naturopathic care as an adjunct to conventional medicine </a:t>
            </a:r>
          </a:p>
        </p:txBody>
      </p:sp>
      <p:sp>
        <p:nvSpPr>
          <p:cNvPr name="TextBox 6" id="6"/>
          <p:cNvSpPr txBox="true"/>
          <p:nvPr/>
        </p:nvSpPr>
        <p:spPr>
          <a:xfrm rot="0">
            <a:off x="872880" y="8259610"/>
            <a:ext cx="16542239" cy="1057275"/>
          </a:xfrm>
          <a:prstGeom prst="rect">
            <a:avLst/>
          </a:prstGeom>
        </p:spPr>
        <p:txBody>
          <a:bodyPr anchor="t" rtlCol="false" tIns="0" lIns="0" bIns="0" rIns="0">
            <a:spAutoFit/>
          </a:bodyPr>
          <a:lstStyle/>
          <a:p>
            <a:pPr algn="l">
              <a:lnSpc>
                <a:spcPts val="4200"/>
              </a:lnSpc>
            </a:pPr>
            <a:r>
              <a:rPr lang="en-US" sz="3000">
                <a:solidFill>
                  <a:srgbClr val="504C44"/>
                </a:solidFill>
                <a:latin typeface="Inter"/>
                <a:ea typeface="Inter"/>
                <a:cs typeface="Inter"/>
                <a:sym typeface="Inter"/>
              </a:rPr>
              <a:t>Living with scleroderma affects many aspects of your health and well-being, meaning optimal treatment should have an </a:t>
            </a:r>
            <a:r>
              <a:rPr lang="en-US" sz="3000" i="true">
                <a:solidFill>
                  <a:srgbClr val="504C44"/>
                </a:solidFill>
                <a:latin typeface="Inter Italics"/>
                <a:ea typeface="Inter Italics"/>
                <a:cs typeface="Inter Italics"/>
                <a:sym typeface="Inter Italics"/>
              </a:rPr>
              <a:t>integrative </a:t>
            </a:r>
            <a:r>
              <a:rPr lang="en-US" sz="3000">
                <a:solidFill>
                  <a:srgbClr val="504C44"/>
                </a:solidFill>
                <a:latin typeface="Inter"/>
                <a:ea typeface="Inter"/>
                <a:cs typeface="Inter"/>
                <a:sym typeface="Inter"/>
              </a:rPr>
              <a:t>approach</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028700" y="3233464"/>
            <a:ext cx="5697596" cy="3391954"/>
            <a:chOff x="0" y="0"/>
            <a:chExt cx="7596795" cy="4522605"/>
          </a:xfrm>
        </p:grpSpPr>
        <p:pic>
          <p:nvPicPr>
            <p:cNvPr name="Picture 3" id="3"/>
            <p:cNvPicPr>
              <a:picLocks noChangeAspect="true"/>
            </p:cNvPicPr>
            <p:nvPr/>
          </p:nvPicPr>
          <p:blipFill>
            <a:blip r:embed="rId3"/>
            <a:srcRect l="0" t="5322" r="0" b="5322"/>
            <a:stretch>
              <a:fillRect/>
            </a:stretch>
          </p:blipFill>
          <p:spPr>
            <a:xfrm flipH="false" flipV="false">
              <a:off x="0" y="0"/>
              <a:ext cx="7596795" cy="4522605"/>
            </a:xfrm>
            <a:prstGeom prst="rect">
              <a:avLst/>
            </a:prstGeom>
          </p:spPr>
        </p:pic>
      </p:grpSp>
      <p:sp>
        <p:nvSpPr>
          <p:cNvPr name="TextBox 4" id="4"/>
          <p:cNvSpPr txBox="true"/>
          <p:nvPr/>
        </p:nvSpPr>
        <p:spPr>
          <a:xfrm rot="0">
            <a:off x="1028700" y="962025"/>
            <a:ext cx="13517374" cy="669925"/>
          </a:xfrm>
          <a:prstGeom prst="rect">
            <a:avLst/>
          </a:prstGeom>
        </p:spPr>
        <p:txBody>
          <a:bodyPr anchor="t" rtlCol="false" tIns="0" lIns="0" bIns="0" rIns="0">
            <a:spAutoFit/>
          </a:bodyPr>
          <a:lstStyle/>
          <a:p>
            <a:pPr algn="l">
              <a:lnSpc>
                <a:spcPts val="5599"/>
              </a:lnSpc>
            </a:pPr>
            <a:r>
              <a:rPr lang="en-US" sz="3999" spc="799">
                <a:solidFill>
                  <a:srgbClr val="504C44"/>
                </a:solidFill>
                <a:latin typeface="Baskerville Display PT"/>
                <a:ea typeface="Baskerville Display PT"/>
                <a:cs typeface="Baskerville Display PT"/>
                <a:sym typeface="Baskerville Display PT"/>
              </a:rPr>
              <a:t>WHAT IS NATUROPATHIC MEDICINE </a:t>
            </a:r>
          </a:p>
        </p:txBody>
      </p:sp>
      <p:sp>
        <p:nvSpPr>
          <p:cNvPr name="TextBox 5" id="5"/>
          <p:cNvSpPr txBox="true"/>
          <p:nvPr/>
        </p:nvSpPr>
        <p:spPr>
          <a:xfrm rot="0">
            <a:off x="7442051" y="4311628"/>
            <a:ext cx="10676777" cy="5068392"/>
          </a:xfrm>
          <a:prstGeom prst="rect">
            <a:avLst/>
          </a:prstGeom>
        </p:spPr>
        <p:txBody>
          <a:bodyPr anchor="t" rtlCol="false" tIns="0" lIns="0" bIns="0" rIns="0">
            <a:spAutoFit/>
          </a:bodyPr>
          <a:lstStyle/>
          <a:p>
            <a:pPr algn="l">
              <a:lnSpc>
                <a:spcPts val="4031"/>
              </a:lnSpc>
            </a:pPr>
            <a:r>
              <a:rPr lang="en-US" sz="2879">
                <a:solidFill>
                  <a:srgbClr val="504C44"/>
                </a:solidFill>
                <a:latin typeface="Inter"/>
                <a:ea typeface="Inter"/>
                <a:cs typeface="Inter"/>
                <a:sym typeface="Inter"/>
              </a:rPr>
              <a:t>Naturopathic Doctors are trained to diagnose &amp; treat conditions through: </a:t>
            </a:r>
          </a:p>
          <a:p>
            <a:pPr algn="l">
              <a:lnSpc>
                <a:spcPts val="4031"/>
              </a:lnSpc>
            </a:pPr>
          </a:p>
          <a:p>
            <a:pPr algn="l" marL="621786" indent="-310893" lvl="1">
              <a:lnSpc>
                <a:spcPts val="4031"/>
              </a:lnSpc>
              <a:buFont typeface="Arial"/>
              <a:buChar char="•"/>
            </a:pPr>
            <a:r>
              <a:rPr lang="en-US" sz="2879">
                <a:solidFill>
                  <a:srgbClr val="504C44"/>
                </a:solidFill>
                <a:latin typeface="Inter"/>
                <a:ea typeface="Inter"/>
                <a:cs typeface="Inter"/>
                <a:sym typeface="Inter"/>
              </a:rPr>
              <a:t>Natural &amp; traditional therapies </a:t>
            </a:r>
          </a:p>
          <a:p>
            <a:pPr algn="l" marL="621786" indent="-310893" lvl="1">
              <a:lnSpc>
                <a:spcPts val="4031"/>
              </a:lnSpc>
              <a:buFont typeface="Arial"/>
              <a:buChar char="•"/>
            </a:pPr>
            <a:r>
              <a:rPr lang="en-US" sz="2879">
                <a:solidFill>
                  <a:srgbClr val="504C44"/>
                </a:solidFill>
                <a:latin typeface="Inter"/>
                <a:ea typeface="Inter"/>
                <a:cs typeface="Inter"/>
                <a:sym typeface="Inter"/>
              </a:rPr>
              <a:t>Biomedical perspectives &amp;  pharmacology</a:t>
            </a:r>
          </a:p>
          <a:p>
            <a:pPr algn="l" marL="621786" indent="-310893" lvl="1">
              <a:lnSpc>
                <a:spcPts val="4031"/>
              </a:lnSpc>
              <a:buFont typeface="Arial"/>
              <a:buChar char="•"/>
            </a:pPr>
            <a:r>
              <a:rPr lang="en-US" sz="2879">
                <a:solidFill>
                  <a:srgbClr val="504C44"/>
                </a:solidFill>
                <a:latin typeface="Inter"/>
                <a:ea typeface="Inter"/>
                <a:cs typeface="Inter"/>
                <a:sym typeface="Inter"/>
              </a:rPr>
              <a:t>Root cause perspective of symptoms</a:t>
            </a:r>
          </a:p>
          <a:p>
            <a:pPr algn="l" marL="621786" indent="-310893" lvl="1">
              <a:lnSpc>
                <a:spcPts val="4031"/>
              </a:lnSpc>
              <a:buFont typeface="Arial"/>
              <a:buChar char="•"/>
            </a:pPr>
            <a:r>
              <a:rPr lang="en-US" sz="2879">
                <a:solidFill>
                  <a:srgbClr val="504C44"/>
                </a:solidFill>
                <a:latin typeface="Inter"/>
                <a:ea typeface="Inter"/>
                <a:cs typeface="Inter"/>
                <a:sym typeface="Inter"/>
              </a:rPr>
              <a:t>Diet &amp; lifestyle </a:t>
            </a:r>
          </a:p>
          <a:p>
            <a:pPr algn="l" marL="621786" indent="-310893" lvl="1">
              <a:lnSpc>
                <a:spcPts val="4031"/>
              </a:lnSpc>
              <a:buFont typeface="Arial"/>
              <a:buChar char="•"/>
            </a:pPr>
            <a:r>
              <a:rPr lang="en-US" sz="2879">
                <a:solidFill>
                  <a:srgbClr val="504C44"/>
                </a:solidFill>
                <a:latin typeface="Inter"/>
                <a:ea typeface="Inter"/>
                <a:cs typeface="Inter"/>
                <a:sym typeface="Inter"/>
              </a:rPr>
              <a:t>Physical modalities (including acupuncture, cupping, laser, ultrasound therapy etc)</a:t>
            </a:r>
          </a:p>
          <a:p>
            <a:pPr algn="l">
              <a:lnSpc>
                <a:spcPts val="4031"/>
              </a:lnSpc>
            </a:pPr>
          </a:p>
        </p:txBody>
      </p:sp>
      <p:sp>
        <p:nvSpPr>
          <p:cNvPr name="TextBox 6" id="6"/>
          <p:cNvSpPr txBox="true"/>
          <p:nvPr/>
        </p:nvSpPr>
        <p:spPr>
          <a:xfrm rot="0">
            <a:off x="7442051" y="2557731"/>
            <a:ext cx="9817249" cy="1057275"/>
          </a:xfrm>
          <a:prstGeom prst="rect">
            <a:avLst/>
          </a:prstGeom>
        </p:spPr>
        <p:txBody>
          <a:bodyPr anchor="t" rtlCol="false" tIns="0" lIns="0" bIns="0" rIns="0">
            <a:spAutoFit/>
          </a:bodyPr>
          <a:lstStyle/>
          <a:p>
            <a:pPr algn="l">
              <a:lnSpc>
                <a:spcPts val="4200"/>
              </a:lnSpc>
            </a:pPr>
            <a:r>
              <a:rPr lang="en-US" sz="3000">
                <a:solidFill>
                  <a:srgbClr val="504C44"/>
                </a:solidFill>
                <a:latin typeface="Inter"/>
                <a:ea typeface="Inter"/>
                <a:cs typeface="Inter"/>
                <a:sym typeface="Inter"/>
              </a:rPr>
              <a:t>Registered Naturopathic Doctors (ND) attend a 4 year post-grad naturopathic medical school.</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724534" y="1028700"/>
            <a:ext cx="3841508" cy="5687573"/>
            <a:chOff x="0" y="0"/>
            <a:chExt cx="5122011" cy="7583430"/>
          </a:xfrm>
        </p:grpSpPr>
        <p:pic>
          <p:nvPicPr>
            <p:cNvPr name="Picture 3" id="3"/>
            <p:cNvPicPr>
              <a:picLocks noChangeAspect="true"/>
            </p:cNvPicPr>
            <p:nvPr/>
          </p:nvPicPr>
          <p:blipFill>
            <a:blip r:embed="rId2"/>
            <a:srcRect l="0" t="586" r="0" b="586"/>
            <a:stretch>
              <a:fillRect/>
            </a:stretch>
          </p:blipFill>
          <p:spPr>
            <a:xfrm flipH="false" flipV="false">
              <a:off x="0" y="0"/>
              <a:ext cx="5122011" cy="7583430"/>
            </a:xfrm>
            <a:prstGeom prst="rect">
              <a:avLst/>
            </a:prstGeom>
          </p:spPr>
        </p:pic>
      </p:grpSp>
      <p:grpSp>
        <p:nvGrpSpPr>
          <p:cNvPr name="Group 4" id="4"/>
          <p:cNvGrpSpPr/>
          <p:nvPr/>
        </p:nvGrpSpPr>
        <p:grpSpPr>
          <a:xfrm rot="0">
            <a:off x="5855414" y="1028700"/>
            <a:ext cx="7076372" cy="3643510"/>
            <a:chOff x="0" y="0"/>
            <a:chExt cx="9435163" cy="4858013"/>
          </a:xfrm>
        </p:grpSpPr>
        <p:pic>
          <p:nvPicPr>
            <p:cNvPr name="Picture 5" id="5"/>
            <p:cNvPicPr>
              <a:picLocks noChangeAspect="true"/>
            </p:cNvPicPr>
            <p:nvPr/>
          </p:nvPicPr>
          <p:blipFill>
            <a:blip r:embed="rId3"/>
            <a:srcRect l="0" t="32847" r="0" b="32847"/>
            <a:stretch>
              <a:fillRect/>
            </a:stretch>
          </p:blipFill>
          <p:spPr>
            <a:xfrm flipH="false" flipV="false">
              <a:off x="0" y="0"/>
              <a:ext cx="9435163" cy="4858013"/>
            </a:xfrm>
            <a:prstGeom prst="rect">
              <a:avLst/>
            </a:prstGeom>
          </p:spPr>
        </p:pic>
      </p:grpSp>
      <p:sp>
        <p:nvSpPr>
          <p:cNvPr name="TextBox 6" id="6"/>
          <p:cNvSpPr txBox="true"/>
          <p:nvPr/>
        </p:nvSpPr>
        <p:spPr>
          <a:xfrm rot="0">
            <a:off x="5855414" y="5352496"/>
            <a:ext cx="12052378" cy="4489615"/>
          </a:xfrm>
          <a:prstGeom prst="rect">
            <a:avLst/>
          </a:prstGeom>
        </p:spPr>
        <p:txBody>
          <a:bodyPr anchor="t" rtlCol="false" tIns="0" lIns="0" bIns="0" rIns="0">
            <a:spAutoFit/>
          </a:bodyPr>
          <a:lstStyle/>
          <a:p>
            <a:pPr algn="l">
              <a:lnSpc>
                <a:spcPts val="3960"/>
              </a:lnSpc>
            </a:pPr>
            <a:r>
              <a:rPr lang="en-US" sz="2829" b="true">
                <a:solidFill>
                  <a:srgbClr val="504C44"/>
                </a:solidFill>
                <a:latin typeface="Inter Bold"/>
                <a:ea typeface="Inter Bold"/>
                <a:cs typeface="Inter Bold"/>
                <a:sym typeface="Inter Bold"/>
              </a:rPr>
              <a:t>DIET &amp; NUTRITION </a:t>
            </a:r>
          </a:p>
          <a:p>
            <a:pPr algn="l">
              <a:lnSpc>
                <a:spcPts val="3960"/>
              </a:lnSpc>
            </a:pPr>
          </a:p>
          <a:p>
            <a:pPr algn="l">
              <a:lnSpc>
                <a:spcPts val="3960"/>
              </a:lnSpc>
            </a:pPr>
            <a:r>
              <a:rPr lang="en-US" sz="2829">
                <a:solidFill>
                  <a:srgbClr val="504C44"/>
                </a:solidFill>
                <a:latin typeface="Inter"/>
                <a:ea typeface="Inter"/>
                <a:cs typeface="Inter"/>
                <a:sym typeface="Inter"/>
              </a:rPr>
              <a:t>Why does it matter? </a:t>
            </a:r>
          </a:p>
          <a:p>
            <a:pPr algn="l">
              <a:lnSpc>
                <a:spcPts val="3960"/>
              </a:lnSpc>
            </a:pPr>
            <a:r>
              <a:rPr lang="en-US" sz="2829">
                <a:solidFill>
                  <a:srgbClr val="504C44"/>
                </a:solidFill>
                <a:latin typeface="Inter"/>
                <a:ea typeface="Inter"/>
                <a:cs typeface="Inter"/>
                <a:sym typeface="Inter"/>
              </a:rPr>
              <a:t>Scleroderma is an inflammatory condition with common food and GI sensitivities. What you eat can influence inflammation, gut health, energy levels, and GI-related pain and discomfort. Through diet we can combat oxidative stress in the body, modulate immunity &amp; make your body more tolerant to adversities.</a:t>
            </a:r>
          </a:p>
          <a:p>
            <a:pPr algn="l">
              <a:lnSpc>
                <a:spcPts val="3960"/>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DAGO4lDuHnQ</dc:identifier>
  <dcterms:modified xsi:type="dcterms:W3CDTF">2011-08-01T06:04:30Z</dcterms:modified>
  <cp:revision>1</cp:revision>
  <dc:title>Integrative Approaches to Managing Scleroderma: A Naturopathic Approach to Health</dc:title>
</cp:coreProperties>
</file>