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9"/>
  </p:notesMasterIdLst>
  <p:sldIdLst>
    <p:sldId id="256" r:id="rId2"/>
    <p:sldId id="257" r:id="rId3"/>
    <p:sldId id="316" r:id="rId4"/>
    <p:sldId id="317" r:id="rId5"/>
    <p:sldId id="318" r:id="rId6"/>
    <p:sldId id="258" r:id="rId7"/>
    <p:sldId id="260" r:id="rId8"/>
    <p:sldId id="262" r:id="rId9"/>
    <p:sldId id="263" r:id="rId10"/>
    <p:sldId id="259" r:id="rId11"/>
    <p:sldId id="264" r:id="rId12"/>
    <p:sldId id="261" r:id="rId13"/>
    <p:sldId id="265" r:id="rId14"/>
    <p:sldId id="267" r:id="rId15"/>
    <p:sldId id="272" r:id="rId16"/>
    <p:sldId id="266" r:id="rId17"/>
    <p:sldId id="274" r:id="rId18"/>
    <p:sldId id="276" r:id="rId19"/>
    <p:sldId id="282" r:id="rId20"/>
    <p:sldId id="275" r:id="rId21"/>
    <p:sldId id="277" r:id="rId22"/>
    <p:sldId id="278" r:id="rId23"/>
    <p:sldId id="315" r:id="rId24"/>
    <p:sldId id="279" r:id="rId25"/>
    <p:sldId id="280" r:id="rId26"/>
    <p:sldId id="281" r:id="rId27"/>
    <p:sldId id="284" r:id="rId28"/>
    <p:sldId id="397" r:id="rId29"/>
    <p:sldId id="379" r:id="rId30"/>
    <p:sldId id="296" r:id="rId31"/>
    <p:sldId id="293" r:id="rId32"/>
    <p:sldId id="294" r:id="rId33"/>
    <p:sldId id="298" r:id="rId34"/>
    <p:sldId id="300" r:id="rId35"/>
    <p:sldId id="301" r:id="rId36"/>
    <p:sldId id="302" r:id="rId37"/>
    <p:sldId id="303" r:id="rId38"/>
    <p:sldId id="398" r:id="rId39"/>
    <p:sldId id="307" r:id="rId40"/>
    <p:sldId id="304" r:id="rId41"/>
    <p:sldId id="305" r:id="rId42"/>
    <p:sldId id="309" r:id="rId43"/>
    <p:sldId id="310" r:id="rId44"/>
    <p:sldId id="283" r:id="rId45"/>
    <p:sldId id="312" r:id="rId46"/>
    <p:sldId id="314" r:id="rId47"/>
    <p:sldId id="29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03" autoAdjust="0"/>
    <p:restoredTop sz="78892" autoAdjust="0"/>
  </p:normalViewPr>
  <p:slideViewPr>
    <p:cSldViewPr snapToGrid="0">
      <p:cViewPr varScale="1">
        <p:scale>
          <a:sx n="103" d="100"/>
          <a:sy n="103" d="100"/>
        </p:scale>
        <p:origin x="2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50B78-E82C-4070-9316-3257E71104BE}" type="datetimeFigureOut">
              <a:rPr lang="en-CA" smtClean="0"/>
              <a:t>2024-10-23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BA80A-87B5-4CA6-B58D-DFC42218E847}" type="slidenum">
              <a:rPr lang="en-CA" smtClean="0"/>
              <a:t>‹#›</a:t>
            </a:fld>
            <a:endParaRPr lang="en-CA"/>
          </a:p>
        </p:txBody>
      </p:sp>
    </p:spTree>
    <p:extLst>
      <p:ext uri="{BB962C8B-B14F-4D97-AF65-F5344CB8AC3E}">
        <p14:creationId xmlns:p14="http://schemas.microsoft.com/office/powerpoint/2010/main" val="279940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GI symptoms of </a:t>
            </a:r>
            <a:r>
              <a:rPr lang="en-CA" dirty="0" err="1"/>
              <a:t>SSc</a:t>
            </a:r>
            <a:r>
              <a:rPr lang="en-CA" dirty="0"/>
              <a:t> are quite broad, which the most common manifestations involving the esophagus. </a:t>
            </a:r>
          </a:p>
        </p:txBody>
      </p:sp>
      <p:sp>
        <p:nvSpPr>
          <p:cNvPr id="4" name="Slide Number Placeholder 3"/>
          <p:cNvSpPr>
            <a:spLocks noGrp="1"/>
          </p:cNvSpPr>
          <p:nvPr>
            <p:ph type="sldNum" sz="quarter" idx="10"/>
          </p:nvPr>
        </p:nvSpPr>
        <p:spPr/>
        <p:txBody>
          <a:bodyPr/>
          <a:lstStyle/>
          <a:p>
            <a:fld id="{41DD0B46-E380-4EC1-9521-EE4E0C5416EA}" type="slidenum">
              <a:rPr lang="en-CA" smtClean="0"/>
              <a:t>7</a:t>
            </a:fld>
            <a:endParaRPr lang="en-CA"/>
          </a:p>
        </p:txBody>
      </p:sp>
    </p:spTree>
    <p:extLst>
      <p:ext uri="{BB962C8B-B14F-4D97-AF65-F5344CB8AC3E}">
        <p14:creationId xmlns:p14="http://schemas.microsoft.com/office/powerpoint/2010/main" val="2501009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Multiple diseases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 </a:t>
            </a:r>
            <a:r>
              <a:rPr lang="en-CA" dirty="0"/>
              <a:t>Additionally, TrpV1, which is activated selectively by capsaicin, induces release of neuropeptides, such as CGRP-1 and substance P.53 These neuropeptides might increase visceral sensitivity and trigger symptoms, including abdominal pain and nausea.53 TrpV1 receptors were upregulated in functional dyspepsia in one study54 and are activated by mechanical stimulation, inflammatory mediators, acid, nerve growth factor, prostaglandins, and even microbes.55 Paradoxically, persistent exposure to capsaicin had analgesic effects56 and led to improvement in early satiety and bloating in some patients with functional dyspepsia.57 Such improvements might occur via desensitisation of TrpV1 by depletion of neuropeptides, such as substance P, or by inhibition of Piezo proteins, which are ion channels involved in the reduction of pain during mechanical stretching</a:t>
            </a:r>
          </a:p>
          <a:p>
            <a:pPr marL="0" marR="0" lvl="0" indent="0" algn="l" defTabSz="685800" rtl="0" eaLnBrk="1" fontAlgn="auto" latinLnBrk="0" hangingPunct="1">
              <a:lnSpc>
                <a:spcPct val="100000"/>
              </a:lnSpc>
              <a:spcBef>
                <a:spcPts val="0"/>
              </a:spcBef>
              <a:spcAft>
                <a:spcPts val="0"/>
              </a:spcAft>
              <a:buClrTx/>
              <a:buSzTx/>
              <a:buFontTx/>
              <a:buNone/>
              <a:tabLst/>
              <a:defRPr/>
            </a:pPr>
            <a:r>
              <a:rPr lang="en-CA" dirty="0"/>
              <a:t>-  Duodenal eosinophilia was also associated with anxiety in one study.63 Furthermore, in response to stress, eosinophils release substance P and corticotropin-releasing hormone,78 which might lead to mast cell activation and, ultimately, dysfunction of the duodenal epithelial barrier. MRI in patients with functional dyspepsia showed abnormalities of structural and functional connectivity in areas of the brain responsible for processing visceral afferent information.79,80 These abnormalities appeared more marked in epigastric pain syndrome than in postprandial distress syndrome.8</a:t>
            </a:r>
            <a:endParaRPr lang="en-US" dirty="0"/>
          </a:p>
        </p:txBody>
      </p:sp>
      <p:sp>
        <p:nvSpPr>
          <p:cNvPr id="4" name="Slide Number Placeholder 3"/>
          <p:cNvSpPr>
            <a:spLocks noGrp="1"/>
          </p:cNvSpPr>
          <p:nvPr>
            <p:ph type="sldNum" sz="quarter" idx="5"/>
          </p:nvPr>
        </p:nvSpPr>
        <p:spPr/>
        <p:txBody>
          <a:bodyPr/>
          <a:lstStyle/>
          <a:p>
            <a:fld id="{D0BC346B-06F2-6141-895E-093C6600B49F}" type="slidenum">
              <a:rPr lang="en-US" smtClean="0"/>
              <a:t>29</a:t>
            </a:fld>
            <a:endParaRPr lang="en-US"/>
          </a:p>
        </p:txBody>
      </p:sp>
    </p:spTree>
    <p:extLst>
      <p:ext uri="{BB962C8B-B14F-4D97-AF65-F5344CB8AC3E}">
        <p14:creationId xmlns:p14="http://schemas.microsoft.com/office/powerpoint/2010/main" val="3385572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Most effective in early phase of disease, before smooth muscle atrophy </a:t>
            </a:r>
          </a:p>
          <a:p>
            <a:pPr marL="171450" indent="-171450">
              <a:buFontTx/>
              <a:buChar char="-"/>
            </a:pPr>
            <a:r>
              <a:rPr lang="en-CA" dirty="0"/>
              <a:t>Johnson: 12 patients with progressive </a:t>
            </a:r>
            <a:r>
              <a:rPr lang="en-CA" dirty="0" err="1"/>
              <a:t>SSc</a:t>
            </a:r>
            <a:r>
              <a:rPr lang="en-CA" dirty="0"/>
              <a:t>, 4 with CREST</a:t>
            </a:r>
            <a:r>
              <a:rPr lang="en-CA" dirty="0">
                <a:sym typeface="Wingdings" panose="05000000000000000000" pitchFamily="2" charset="2"/>
              </a:rPr>
              <a:t> Metoclopramide (D2/ 5HT4 antagonist)</a:t>
            </a:r>
          </a:p>
          <a:p>
            <a:pPr marL="171450" indent="-171450">
              <a:buFontTx/>
              <a:buChar char="-"/>
            </a:pPr>
            <a:r>
              <a:rPr lang="en-CA" dirty="0">
                <a:sym typeface="Wingdings" panose="05000000000000000000" pitchFamily="2" charset="2"/>
              </a:rPr>
              <a:t>Erythromycin study in </a:t>
            </a:r>
            <a:r>
              <a:rPr lang="en-CA" dirty="0" err="1">
                <a:sym typeface="Wingdings" panose="05000000000000000000" pitchFamily="2" charset="2"/>
              </a:rPr>
              <a:t>SSc</a:t>
            </a:r>
            <a:r>
              <a:rPr lang="en-CA" dirty="0">
                <a:sym typeface="Wingdings" panose="05000000000000000000" pitchFamily="2" charset="2"/>
              </a:rPr>
              <a:t> patient dose 250 mg TID x 4 weeks </a:t>
            </a:r>
            <a:endParaRPr lang="en-CA" dirty="0"/>
          </a:p>
        </p:txBody>
      </p:sp>
      <p:sp>
        <p:nvSpPr>
          <p:cNvPr id="4" name="Slide Number Placeholder 3"/>
          <p:cNvSpPr>
            <a:spLocks noGrp="1"/>
          </p:cNvSpPr>
          <p:nvPr>
            <p:ph type="sldNum" sz="quarter" idx="10"/>
          </p:nvPr>
        </p:nvSpPr>
        <p:spPr/>
        <p:txBody>
          <a:bodyPr/>
          <a:lstStyle/>
          <a:p>
            <a:fld id="{41DD0B46-E380-4EC1-9521-EE4E0C5416EA}" type="slidenum">
              <a:rPr lang="en-CA" smtClean="0"/>
              <a:t>31</a:t>
            </a:fld>
            <a:endParaRPr lang="en-CA"/>
          </a:p>
        </p:txBody>
      </p:sp>
    </p:spTree>
    <p:extLst>
      <p:ext uri="{BB962C8B-B14F-4D97-AF65-F5344CB8AC3E}">
        <p14:creationId xmlns:p14="http://schemas.microsoft.com/office/powerpoint/2010/main" val="309836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Double blind, placebo controlled studies have shown improvement in gastric emptying study with Botox, but no significant improvement in </a:t>
            </a:r>
            <a:r>
              <a:rPr lang="en-CA" dirty="0" err="1"/>
              <a:t>pt’s</a:t>
            </a:r>
            <a:r>
              <a:rPr lang="en-CA" dirty="0"/>
              <a:t> symptoms. Therefore, positive trials are needed before recommending it. </a:t>
            </a:r>
          </a:p>
          <a:p>
            <a:pPr marL="171450" indent="-171450">
              <a:buFontTx/>
              <a:buChar char="-"/>
            </a:pPr>
            <a:r>
              <a:rPr lang="en-CA" dirty="0"/>
              <a:t>Acupuncture shown to improve gastric emptying and symptoms. </a:t>
            </a:r>
          </a:p>
        </p:txBody>
      </p:sp>
      <p:sp>
        <p:nvSpPr>
          <p:cNvPr id="4" name="Slide Number Placeholder 3"/>
          <p:cNvSpPr>
            <a:spLocks noGrp="1"/>
          </p:cNvSpPr>
          <p:nvPr>
            <p:ph type="sldNum" sz="quarter" idx="10"/>
          </p:nvPr>
        </p:nvSpPr>
        <p:spPr/>
        <p:txBody>
          <a:bodyPr/>
          <a:lstStyle/>
          <a:p>
            <a:fld id="{41DD0B46-E380-4EC1-9521-EE4E0C5416EA}" type="slidenum">
              <a:rPr lang="en-CA" smtClean="0"/>
              <a:t>32</a:t>
            </a:fld>
            <a:endParaRPr lang="en-CA"/>
          </a:p>
        </p:txBody>
      </p:sp>
    </p:spTree>
    <p:extLst>
      <p:ext uri="{BB962C8B-B14F-4D97-AF65-F5344CB8AC3E}">
        <p14:creationId xmlns:p14="http://schemas.microsoft.com/office/powerpoint/2010/main" val="344352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SB hypomotility, poor intestinal clearance, reduced gastric acid secretion secondary to PPI, thickened </a:t>
            </a:r>
            <a:r>
              <a:rPr lang="en-CA" dirty="0" err="1"/>
              <a:t>valvulae</a:t>
            </a:r>
            <a:r>
              <a:rPr lang="en-CA" dirty="0"/>
              <a:t> </a:t>
            </a:r>
            <a:r>
              <a:rPr lang="en-CA" dirty="0" err="1"/>
              <a:t>conniventes</a:t>
            </a:r>
            <a:r>
              <a:rPr lang="en-CA" dirty="0"/>
              <a:t> can increase the risk of developing SIBO (more often seen in diffuse </a:t>
            </a:r>
            <a:r>
              <a:rPr lang="en-CA" dirty="0" err="1"/>
              <a:t>SSc</a:t>
            </a:r>
            <a:r>
              <a:rPr lang="en-CA" dirty="0"/>
              <a:t> rather limited </a:t>
            </a:r>
            <a:r>
              <a:rPr lang="en-CA" dirty="0" err="1"/>
              <a:t>SSc</a:t>
            </a:r>
            <a:r>
              <a:rPr lang="en-CA" dirty="0"/>
              <a:t>)</a:t>
            </a:r>
          </a:p>
          <a:p>
            <a:pPr marL="171450" indent="-171450">
              <a:buFontTx/>
              <a:buChar char="-"/>
            </a:pPr>
            <a:r>
              <a:rPr lang="en-CA" dirty="0"/>
              <a:t>Problem with empirical treatment: nonspecific symptoms to diagnose SIBO and inability to predict subsequent response to Abx, risk of Abx resistance and C-diff (note there is no breath test available at </a:t>
            </a:r>
            <a:r>
              <a:rPr lang="en-CA" dirty="0" err="1"/>
              <a:t>lifelab</a:t>
            </a:r>
            <a:r>
              <a:rPr lang="en-CA" dirty="0"/>
              <a:t> to my knowledge)  </a:t>
            </a:r>
          </a:p>
          <a:p>
            <a:pPr marL="171450" indent="-171450">
              <a:buFontTx/>
              <a:buChar char="-"/>
            </a:pPr>
            <a:r>
              <a:rPr lang="en-CA" dirty="0"/>
              <a:t>Comment on current commercially available gas chromatography not able to identify H2S (“flat-liners: NonCh4, fixed H2 producing pattern).</a:t>
            </a:r>
          </a:p>
          <a:p>
            <a:pPr marL="171450" indent="-171450">
              <a:buFontTx/>
              <a:buChar char="-"/>
            </a:pPr>
            <a:r>
              <a:rPr lang="en-CA" dirty="0"/>
              <a:t>Severity of constipation correlates with CH4 amount </a:t>
            </a:r>
          </a:p>
        </p:txBody>
      </p:sp>
      <p:sp>
        <p:nvSpPr>
          <p:cNvPr id="4" name="Slide Number Placeholder 3"/>
          <p:cNvSpPr>
            <a:spLocks noGrp="1"/>
          </p:cNvSpPr>
          <p:nvPr>
            <p:ph type="sldNum" sz="quarter" idx="10"/>
          </p:nvPr>
        </p:nvSpPr>
        <p:spPr/>
        <p:txBody>
          <a:bodyPr/>
          <a:lstStyle/>
          <a:p>
            <a:fld id="{41DD0B46-E380-4EC1-9521-EE4E0C5416EA}" type="slidenum">
              <a:rPr lang="en-CA" smtClean="0"/>
              <a:t>34</a:t>
            </a:fld>
            <a:endParaRPr lang="en-CA"/>
          </a:p>
        </p:txBody>
      </p:sp>
    </p:spTree>
    <p:extLst>
      <p:ext uri="{BB962C8B-B14F-4D97-AF65-F5344CB8AC3E}">
        <p14:creationId xmlns:p14="http://schemas.microsoft.com/office/powerpoint/2010/main" val="94421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Rifaximin nonabsorbable antibiotics, first introduced in US in 2004 (overall breath test resolution rate of 50%) (Shah et al Meta-analysis: antibiotics therapy for small intestinal bacterial overgrowth) </a:t>
            </a:r>
          </a:p>
          <a:p>
            <a:pPr marL="171450" indent="-171450">
              <a:buFontTx/>
              <a:buChar char="-"/>
            </a:pPr>
            <a:r>
              <a:rPr lang="en-CA" dirty="0"/>
              <a:t>TARGET 1 and 2: 2 identical RCT 1258 IBS without constipation. By </a:t>
            </a:r>
            <a:r>
              <a:rPr lang="en-CA" dirty="0" err="1"/>
              <a:t>Wk</a:t>
            </a:r>
            <a:r>
              <a:rPr lang="en-CA" dirty="0"/>
              <a:t> 4, treatment arm &gt; placebo global IBS symptoms (40% vs. 32%, p&lt; 0.001), bloating improved (40% vs. 30%), no CDI. </a:t>
            </a:r>
          </a:p>
          <a:p>
            <a:pPr marL="171450" indent="-171450">
              <a:buFontTx/>
              <a:buChar char="-"/>
            </a:pPr>
            <a:r>
              <a:rPr lang="en-CA" dirty="0"/>
              <a:t>Pimental:124 with methane- or hydrogen SIBO treated exclusively with elemental diet for at least 2 weeks, repeated breath test at 2 weeks, if abnormal, then extended diet for total 3 weeks. 14 </a:t>
            </a:r>
            <a:r>
              <a:rPr lang="en-CA" dirty="0" err="1"/>
              <a:t>pt</a:t>
            </a:r>
            <a:r>
              <a:rPr lang="en-CA" dirty="0"/>
              <a:t> dropped out due to intolerance. By day 15, 80% of subjects normalized their breath test. Of 19 subjects who did not normalize their breath test, 5 had normalized breath test by day 22 for a cumulative response 85%. If normalized breath test, 66% improvement in </a:t>
            </a:r>
            <a:r>
              <a:rPr lang="en-CA" dirty="0" err="1"/>
              <a:t>sx</a:t>
            </a:r>
            <a:r>
              <a:rPr lang="en-CA" dirty="0"/>
              <a:t> as opposed to 12% improvement in patients with persistent abnormal breath test </a:t>
            </a:r>
          </a:p>
          <a:p>
            <a:pPr marL="0" indent="0">
              <a:buFontTx/>
              <a:buNone/>
            </a:pPr>
            <a:r>
              <a:rPr lang="en-CA" dirty="0"/>
              <a:t>- </a:t>
            </a:r>
            <a:r>
              <a:rPr lang="en-CA" dirty="0" err="1"/>
              <a:t>Smitii</a:t>
            </a:r>
            <a:r>
              <a:rPr lang="en-CA" dirty="0"/>
              <a:t> is resistant to many Abx. In a study by </a:t>
            </a:r>
            <a:r>
              <a:rPr lang="en-CA" dirty="0" err="1"/>
              <a:t>Pimental</a:t>
            </a:r>
            <a:r>
              <a:rPr lang="en-CA" dirty="0"/>
              <a:t> et al. (RCT showed combination of rifaximin and neomycin is more effective than neomycin alone in treatment of constipation associated with methane-predominant SIBO. Neomycin + placebo vs. Rifaximin + Neomycin in 31 IBS-C pts: abdominal pain was the same after 2 weeks of therapy at 4-week </a:t>
            </a:r>
            <a:r>
              <a:rPr lang="en-CA" dirty="0" err="1"/>
              <a:t>followup</a:t>
            </a:r>
            <a:r>
              <a:rPr lang="en-CA" dirty="0"/>
              <a:t>, but constipation, bloating and straining improved. No trials with Neomycin alone, but anecdotally it can be done. </a:t>
            </a:r>
          </a:p>
          <a:p>
            <a:pPr marL="171450" indent="-171450">
              <a:buFontTx/>
              <a:buChar char="-"/>
            </a:pPr>
            <a:r>
              <a:rPr lang="en-CA" dirty="0"/>
              <a:t>Use of statins in </a:t>
            </a:r>
            <a:r>
              <a:rPr lang="en-CA" dirty="0" err="1"/>
              <a:t>Methanobrevibacter</a:t>
            </a:r>
            <a:r>
              <a:rPr lang="en-CA" dirty="0"/>
              <a:t> due to it interfering with mevalonate synthesis for isoprenoid lipid synthesis in methanogens (Gottlieb K Aliment </a:t>
            </a:r>
            <a:r>
              <a:rPr lang="en-CA" dirty="0" err="1"/>
              <a:t>Pharmacol</a:t>
            </a:r>
            <a:r>
              <a:rPr lang="en-CA" dirty="0"/>
              <a:t> </a:t>
            </a:r>
            <a:r>
              <a:rPr lang="en-CA" dirty="0" err="1"/>
              <a:t>Ther</a:t>
            </a:r>
            <a:endParaRPr lang="en-CA" dirty="0"/>
          </a:p>
          <a:p>
            <a:pPr marL="0" indent="0">
              <a:buFontTx/>
              <a:buNone/>
            </a:pPr>
            <a:r>
              <a:rPr lang="en-CA" dirty="0"/>
              <a:t> 2015) </a:t>
            </a:r>
          </a:p>
        </p:txBody>
      </p:sp>
      <p:sp>
        <p:nvSpPr>
          <p:cNvPr id="4" name="Slide Number Placeholder 3"/>
          <p:cNvSpPr>
            <a:spLocks noGrp="1"/>
          </p:cNvSpPr>
          <p:nvPr>
            <p:ph type="sldNum" sz="quarter" idx="10"/>
          </p:nvPr>
        </p:nvSpPr>
        <p:spPr/>
        <p:txBody>
          <a:bodyPr/>
          <a:lstStyle/>
          <a:p>
            <a:fld id="{41DD0B46-E380-4EC1-9521-EE4E0C5416EA}" type="slidenum">
              <a:rPr lang="en-CA" smtClean="0"/>
              <a:t>35</a:t>
            </a:fld>
            <a:endParaRPr lang="en-CA"/>
          </a:p>
        </p:txBody>
      </p:sp>
    </p:spTree>
    <p:extLst>
      <p:ext uri="{BB962C8B-B14F-4D97-AF65-F5344CB8AC3E}">
        <p14:creationId xmlns:p14="http://schemas.microsoft.com/office/powerpoint/2010/main" val="458200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SIBO is relapsing, especially in this patient population 30% at 6 months and 45% at 9 months (in SIBO pts, without underlying rheumatologic disease). RF: older age, history of appendectomy and chronic PPI use associated with GBT positivity recurrence (</a:t>
            </a:r>
            <a:r>
              <a:rPr lang="en-CA" dirty="0" err="1"/>
              <a:t>Lauritano</a:t>
            </a:r>
            <a:r>
              <a:rPr lang="en-CA" dirty="0"/>
              <a:t> Am J Gastroenterol 2008) </a:t>
            </a:r>
          </a:p>
          <a:p>
            <a:pPr marL="171450" indent="-171450">
              <a:buFontTx/>
              <a:buChar char="-"/>
            </a:pPr>
            <a:endParaRPr lang="en-CA"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TARGET 3: Safety/ efficacy of repeated Rifaximin </a:t>
            </a:r>
            <a:r>
              <a:rPr lang="en-CA" dirty="0" err="1"/>
              <a:t>tx</a:t>
            </a:r>
            <a:r>
              <a:rPr lang="en-CA" dirty="0"/>
              <a:t> in IBS-D. Of 2500 </a:t>
            </a:r>
            <a:r>
              <a:rPr lang="en-CA" dirty="0" err="1"/>
              <a:t>pt</a:t>
            </a:r>
            <a:r>
              <a:rPr lang="en-CA" dirty="0"/>
              <a:t> who received open-label rifaximin, 1000 showed a clinical response within 4 weeks of </a:t>
            </a:r>
            <a:r>
              <a:rPr lang="en-CA" dirty="0" err="1"/>
              <a:t>tx</a:t>
            </a:r>
            <a:r>
              <a:rPr lang="en-CA" dirty="0"/>
              <a:t>, and were followed for 18 weeks. Of initial responder, 636 relapsed and were randomized to receive rifaximin or placebo for 2 weeks with 4-week </a:t>
            </a:r>
            <a:r>
              <a:rPr lang="en-CA" dirty="0" err="1"/>
              <a:t>followup</a:t>
            </a:r>
            <a:r>
              <a:rPr lang="en-CA" dirty="0"/>
              <a:t> post-</a:t>
            </a:r>
            <a:r>
              <a:rPr lang="en-CA" dirty="0" err="1"/>
              <a:t>tx</a:t>
            </a:r>
            <a:r>
              <a:rPr lang="en-CA" dirty="0"/>
              <a:t>. Then, pts received a second blinded treatment with placebo or Rifaximin and were followed for 4 more wks. Response: &gt;30% decrease in pain, % 50% in stool consistency of type 6/7. Open-label part: 46% had response, 72% improvement. 32% had a clinical response after first repeat and similar pattern with second repeat. Adverse events same in both arms. 1 </a:t>
            </a:r>
            <a:r>
              <a:rPr lang="en-CA" dirty="0" err="1"/>
              <a:t>pt</a:t>
            </a:r>
            <a:r>
              <a:rPr lang="en-CA" dirty="0"/>
              <a:t> had CDI in Rifaximin group, but was co-</a:t>
            </a:r>
            <a:r>
              <a:rPr lang="en-CA" dirty="0" err="1"/>
              <a:t>tx</a:t>
            </a:r>
            <a:r>
              <a:rPr lang="en-CA" dirty="0"/>
              <a:t> with cephalosporin for UTI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Promotility agents to improve MMC (Q 90-120 mins) studies done with </a:t>
            </a:r>
            <a:r>
              <a:rPr lang="en-CA" dirty="0" err="1"/>
              <a:t>Cisapride</a:t>
            </a:r>
            <a:r>
              <a:rPr lang="en-CA" dirty="0"/>
              <a:t> showed it is noninferior to rotating antibiotics for 6 months and superior to placebo.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Systematic review by Rao (dietary fiber and FODMAP-restricted diet in the management of constipation and irritable bowel syndrome Aliment </a:t>
            </a:r>
            <a:r>
              <a:rPr lang="en-CA" dirty="0" err="1"/>
              <a:t>Pharmacol</a:t>
            </a:r>
            <a:r>
              <a:rPr lang="en-CA" dirty="0"/>
              <a:t> </a:t>
            </a:r>
            <a:r>
              <a:rPr lang="en-CA" dirty="0" err="1"/>
              <a:t>Ther</a:t>
            </a:r>
            <a:r>
              <a:rPr lang="en-CA" dirty="0"/>
              <a:t> 2015) improved overall IBS symptoms in IBS, success dependent on dietary education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41DD0B46-E380-4EC1-9521-EE4E0C5416EA}" type="slidenum">
              <a:rPr lang="en-CA" smtClean="0"/>
              <a:t>36</a:t>
            </a:fld>
            <a:endParaRPr lang="en-CA"/>
          </a:p>
        </p:txBody>
      </p:sp>
    </p:spTree>
    <p:extLst>
      <p:ext uri="{BB962C8B-B14F-4D97-AF65-F5344CB8AC3E}">
        <p14:creationId xmlns:p14="http://schemas.microsoft.com/office/powerpoint/2010/main" val="9569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After esophageal involvement, colonic and anorectal symptoms are the second most common areas of the GI tract to be affected</a:t>
            </a:r>
            <a:r>
              <a:rPr lang="en-CA" dirty="0">
                <a:sym typeface="Wingdings" panose="05000000000000000000" pitchFamily="2" charset="2"/>
              </a:rPr>
              <a:t> seen in 50-70% of </a:t>
            </a:r>
            <a:r>
              <a:rPr lang="en-CA" dirty="0" err="1">
                <a:sym typeface="Wingdings" panose="05000000000000000000" pitchFamily="2" charset="2"/>
              </a:rPr>
              <a:t>SSc</a:t>
            </a:r>
            <a:r>
              <a:rPr lang="en-CA" dirty="0">
                <a:sym typeface="Wingdings" panose="05000000000000000000" pitchFamily="2" charset="2"/>
              </a:rPr>
              <a:t> patients </a:t>
            </a:r>
          </a:p>
          <a:p>
            <a:pPr marL="171450" indent="-171450">
              <a:buFontTx/>
              <a:buChar char="-"/>
            </a:pPr>
            <a:r>
              <a:rPr lang="en-CA" dirty="0">
                <a:sym typeface="Wingdings" panose="05000000000000000000" pitchFamily="2" charset="2"/>
              </a:rPr>
              <a:t>0ther tests to be considered include barium defecography, MR deface, endoanal ultrasound (limited access). Same applies for constipation </a:t>
            </a:r>
          </a:p>
          <a:p>
            <a:pPr marL="171450" indent="-171450">
              <a:buFontTx/>
              <a:buChar char="-"/>
            </a:pPr>
            <a:r>
              <a:rPr lang="en-CA" dirty="0">
                <a:sym typeface="Wingdings" panose="05000000000000000000" pitchFamily="2" charset="2"/>
              </a:rPr>
              <a:t>Fecal urgency can be seen due to reduced rectal compliance and capacity from collagen deposition </a:t>
            </a:r>
            <a:endParaRPr lang="en-CA" dirty="0"/>
          </a:p>
          <a:p>
            <a:pPr marL="171450" indent="-171450">
              <a:buFontTx/>
              <a:buChar char="-"/>
            </a:pPr>
            <a:r>
              <a:rPr lang="en-CA" dirty="0"/>
              <a:t> </a:t>
            </a:r>
          </a:p>
        </p:txBody>
      </p:sp>
      <p:sp>
        <p:nvSpPr>
          <p:cNvPr id="4" name="Slide Number Placeholder 3"/>
          <p:cNvSpPr>
            <a:spLocks noGrp="1"/>
          </p:cNvSpPr>
          <p:nvPr>
            <p:ph type="sldNum" sz="quarter" idx="10"/>
          </p:nvPr>
        </p:nvSpPr>
        <p:spPr/>
        <p:txBody>
          <a:bodyPr/>
          <a:lstStyle/>
          <a:p>
            <a:fld id="{41DD0B46-E380-4EC1-9521-EE4E0C5416EA}" type="slidenum">
              <a:rPr lang="en-CA" smtClean="0"/>
              <a:t>39</a:t>
            </a:fld>
            <a:endParaRPr lang="en-CA"/>
          </a:p>
        </p:txBody>
      </p:sp>
    </p:spTree>
    <p:extLst>
      <p:ext uri="{BB962C8B-B14F-4D97-AF65-F5344CB8AC3E}">
        <p14:creationId xmlns:p14="http://schemas.microsoft.com/office/powerpoint/2010/main" val="2007033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r>
              <a:rPr lang="en-CA" dirty="0" err="1"/>
              <a:t>Eluxadoline</a:t>
            </a:r>
            <a:r>
              <a:rPr lang="en-CA" dirty="0"/>
              <a:t> (mu, kappa opioid receptor agonist, delta-receptor antagonist)</a:t>
            </a:r>
          </a:p>
        </p:txBody>
      </p:sp>
      <p:sp>
        <p:nvSpPr>
          <p:cNvPr id="4" name="Slide Number Placeholder 3"/>
          <p:cNvSpPr>
            <a:spLocks noGrp="1"/>
          </p:cNvSpPr>
          <p:nvPr>
            <p:ph type="sldNum" sz="quarter" idx="10"/>
          </p:nvPr>
        </p:nvSpPr>
        <p:spPr/>
        <p:txBody>
          <a:bodyPr/>
          <a:lstStyle/>
          <a:p>
            <a:fld id="{41DD0B46-E380-4EC1-9521-EE4E0C5416EA}" type="slidenum">
              <a:rPr lang="en-CA" smtClean="0"/>
              <a:t>41</a:t>
            </a:fld>
            <a:endParaRPr lang="en-CA"/>
          </a:p>
        </p:txBody>
      </p:sp>
    </p:spTree>
    <p:extLst>
      <p:ext uri="{BB962C8B-B14F-4D97-AF65-F5344CB8AC3E}">
        <p14:creationId xmlns:p14="http://schemas.microsoft.com/office/powerpoint/2010/main" val="55957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Colonic involvement in 20-50% of </a:t>
            </a:r>
            <a:r>
              <a:rPr lang="en-CA" dirty="0" err="1"/>
              <a:t>SSc</a:t>
            </a:r>
            <a:r>
              <a:rPr lang="en-CA" dirty="0"/>
              <a:t> patients. Colonic inertia (end-stage </a:t>
            </a:r>
            <a:r>
              <a:rPr lang="en-CA" dirty="0" err="1"/>
              <a:t>SSc</a:t>
            </a:r>
            <a:r>
              <a:rPr lang="en-CA" dirty="0"/>
              <a:t>) could lead to constipation and associated overflow diarrhea. </a:t>
            </a:r>
          </a:p>
        </p:txBody>
      </p:sp>
      <p:sp>
        <p:nvSpPr>
          <p:cNvPr id="4" name="Slide Number Placeholder 3"/>
          <p:cNvSpPr>
            <a:spLocks noGrp="1"/>
          </p:cNvSpPr>
          <p:nvPr>
            <p:ph type="sldNum" sz="quarter" idx="10"/>
          </p:nvPr>
        </p:nvSpPr>
        <p:spPr/>
        <p:txBody>
          <a:bodyPr/>
          <a:lstStyle/>
          <a:p>
            <a:fld id="{41DD0B46-E380-4EC1-9521-EE4E0C5416EA}" type="slidenum">
              <a:rPr lang="en-CA" smtClean="0"/>
              <a:t>42</a:t>
            </a:fld>
            <a:endParaRPr lang="en-CA"/>
          </a:p>
        </p:txBody>
      </p:sp>
    </p:spTree>
    <p:extLst>
      <p:ext uri="{BB962C8B-B14F-4D97-AF65-F5344CB8AC3E}">
        <p14:creationId xmlns:p14="http://schemas.microsoft.com/office/powerpoint/2010/main" val="1723924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Can increase the dose to maximum tolerated dose, combine </a:t>
            </a:r>
          </a:p>
          <a:p>
            <a:pPr marL="171450" indent="-171450">
              <a:buFontTx/>
              <a:buChar char="-"/>
            </a:pPr>
            <a:r>
              <a:rPr lang="en-CA" dirty="0"/>
              <a:t>Once there is significant fibrosis and neuropathy, these medications become less effective ! </a:t>
            </a:r>
          </a:p>
          <a:p>
            <a:pPr marL="171450" indent="-171450">
              <a:buFontTx/>
              <a:buChar char="-"/>
            </a:pPr>
            <a:r>
              <a:rPr lang="en-CA" dirty="0"/>
              <a:t>Side-effect </a:t>
            </a:r>
          </a:p>
        </p:txBody>
      </p:sp>
      <p:sp>
        <p:nvSpPr>
          <p:cNvPr id="4" name="Slide Number Placeholder 3"/>
          <p:cNvSpPr>
            <a:spLocks noGrp="1"/>
          </p:cNvSpPr>
          <p:nvPr>
            <p:ph type="sldNum" sz="quarter" idx="10"/>
          </p:nvPr>
        </p:nvSpPr>
        <p:spPr/>
        <p:txBody>
          <a:bodyPr/>
          <a:lstStyle/>
          <a:p>
            <a:fld id="{41DD0B46-E380-4EC1-9521-EE4E0C5416EA}" type="slidenum">
              <a:rPr lang="en-CA" smtClean="0"/>
              <a:t>44</a:t>
            </a:fld>
            <a:endParaRPr lang="en-CA"/>
          </a:p>
        </p:txBody>
      </p:sp>
    </p:spTree>
    <p:extLst>
      <p:ext uri="{BB962C8B-B14F-4D97-AF65-F5344CB8AC3E}">
        <p14:creationId xmlns:p14="http://schemas.microsoft.com/office/powerpoint/2010/main" val="2851766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Scleroderma impacts GI motility, which is referred to as….</a:t>
            </a:r>
          </a:p>
        </p:txBody>
      </p:sp>
      <p:sp>
        <p:nvSpPr>
          <p:cNvPr id="4" name="Slide Number Placeholder 3"/>
          <p:cNvSpPr>
            <a:spLocks noGrp="1"/>
          </p:cNvSpPr>
          <p:nvPr>
            <p:ph type="sldNum" sz="quarter" idx="5"/>
          </p:nvPr>
        </p:nvSpPr>
        <p:spPr/>
        <p:txBody>
          <a:bodyPr/>
          <a:lstStyle/>
          <a:p>
            <a:fld id="{CFABA80A-87B5-4CA6-B58D-DFC42218E847}" type="slidenum">
              <a:rPr lang="en-CA" smtClean="0"/>
              <a:t>8</a:t>
            </a:fld>
            <a:endParaRPr lang="en-CA"/>
          </a:p>
        </p:txBody>
      </p:sp>
    </p:spTree>
    <p:extLst>
      <p:ext uri="{BB962C8B-B14F-4D97-AF65-F5344CB8AC3E}">
        <p14:creationId xmlns:p14="http://schemas.microsoft.com/office/powerpoint/2010/main" val="3508505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r>
              <a:rPr lang="en-CA" sz="1200" dirty="0"/>
              <a:t>Point 2: Buspirone for esophageal dysmotility and improving fundal accommodation or Prucalopride with gastroparesis/ CIPO/ constipation</a:t>
            </a:r>
            <a:r>
              <a:rPr lang="en-CA" dirty="0"/>
              <a:t> </a:t>
            </a:r>
          </a:p>
        </p:txBody>
      </p:sp>
      <p:sp>
        <p:nvSpPr>
          <p:cNvPr id="4" name="Slide Number Placeholder 3"/>
          <p:cNvSpPr>
            <a:spLocks noGrp="1"/>
          </p:cNvSpPr>
          <p:nvPr>
            <p:ph type="sldNum" sz="quarter" idx="10"/>
          </p:nvPr>
        </p:nvSpPr>
        <p:spPr/>
        <p:txBody>
          <a:bodyPr/>
          <a:lstStyle/>
          <a:p>
            <a:fld id="{41DD0B46-E380-4EC1-9521-EE4E0C5416EA}" type="slidenum">
              <a:rPr lang="en-CA" smtClean="0"/>
              <a:t>45</a:t>
            </a:fld>
            <a:endParaRPr lang="en-CA"/>
          </a:p>
        </p:txBody>
      </p:sp>
    </p:spTree>
    <p:extLst>
      <p:ext uri="{BB962C8B-B14F-4D97-AF65-F5344CB8AC3E}">
        <p14:creationId xmlns:p14="http://schemas.microsoft.com/office/powerpoint/2010/main" val="940796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FABA80A-87B5-4CA6-B58D-DFC42218E847}" type="slidenum">
              <a:rPr lang="en-CA" smtClean="0"/>
              <a:t>11</a:t>
            </a:fld>
            <a:endParaRPr lang="en-CA"/>
          </a:p>
        </p:txBody>
      </p:sp>
    </p:spTree>
    <p:extLst>
      <p:ext uri="{BB962C8B-B14F-4D97-AF65-F5344CB8AC3E}">
        <p14:creationId xmlns:p14="http://schemas.microsoft.com/office/powerpoint/2010/main" val="106231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order to understand pathophysiology of reflux, you need to appreciate normal barrier mechanisms that are in place to prevent esophageal damage due to reflux of gastric content into the esophagus. </a:t>
            </a:r>
          </a:p>
        </p:txBody>
      </p:sp>
      <p:sp>
        <p:nvSpPr>
          <p:cNvPr id="4" name="Slide Number Placeholder 3"/>
          <p:cNvSpPr>
            <a:spLocks noGrp="1"/>
          </p:cNvSpPr>
          <p:nvPr>
            <p:ph type="sldNum" sz="quarter" idx="10"/>
          </p:nvPr>
        </p:nvSpPr>
        <p:spPr/>
        <p:txBody>
          <a:bodyPr/>
          <a:lstStyle/>
          <a:p>
            <a:fld id="{1397A7CB-AE4C-EA46-B9E3-C8FF1527AADE}" type="slidenum">
              <a:rPr lang="en-US" smtClean="0"/>
              <a:t>12</a:t>
            </a:fld>
            <a:endParaRPr lang="en-US"/>
          </a:p>
        </p:txBody>
      </p:sp>
    </p:spTree>
    <p:extLst>
      <p:ext uri="{BB962C8B-B14F-4D97-AF65-F5344CB8AC3E}">
        <p14:creationId xmlns:p14="http://schemas.microsoft.com/office/powerpoint/2010/main" val="2477803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FABA80A-87B5-4CA6-B58D-DFC42218E847}" type="slidenum">
              <a:rPr lang="en-CA" smtClean="0"/>
              <a:t>13</a:t>
            </a:fld>
            <a:endParaRPr lang="en-CA"/>
          </a:p>
        </p:txBody>
      </p:sp>
    </p:spTree>
    <p:extLst>
      <p:ext uri="{BB962C8B-B14F-4D97-AF65-F5344CB8AC3E}">
        <p14:creationId xmlns:p14="http://schemas.microsoft.com/office/powerpoint/2010/main" val="189067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I urge the clinicians to move away from conventional manometry, as HRM with impedance is the current gold standard for assessment of esophageal dysmotility; higher sensitivity, more comprehensive evaluation </a:t>
            </a:r>
          </a:p>
        </p:txBody>
      </p:sp>
      <p:sp>
        <p:nvSpPr>
          <p:cNvPr id="4" name="Slide Number Placeholder 3"/>
          <p:cNvSpPr>
            <a:spLocks noGrp="1"/>
          </p:cNvSpPr>
          <p:nvPr>
            <p:ph type="sldNum" sz="quarter" idx="10"/>
          </p:nvPr>
        </p:nvSpPr>
        <p:spPr/>
        <p:txBody>
          <a:bodyPr/>
          <a:lstStyle/>
          <a:p>
            <a:fld id="{41DD0B46-E380-4EC1-9521-EE4E0C5416EA}" type="slidenum">
              <a:rPr lang="en-CA" smtClean="0"/>
              <a:t>17</a:t>
            </a:fld>
            <a:endParaRPr lang="en-CA"/>
          </a:p>
        </p:txBody>
      </p:sp>
    </p:spTree>
    <p:extLst>
      <p:ext uri="{BB962C8B-B14F-4D97-AF65-F5344CB8AC3E}">
        <p14:creationId xmlns:p14="http://schemas.microsoft.com/office/powerpoint/2010/main" val="206495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Esophagus is the most commonly affected part of GI tract and dominates in up to 90% of patients: heartburn, </a:t>
            </a:r>
            <a:r>
              <a:rPr lang="en-CA" dirty="0" err="1"/>
              <a:t>regurg</a:t>
            </a:r>
            <a:r>
              <a:rPr lang="en-CA" dirty="0"/>
              <a:t>, dysphagia. </a:t>
            </a:r>
          </a:p>
          <a:p>
            <a:pPr marL="171450" indent="-171450">
              <a:buFontTx/>
              <a:buChar char="-"/>
            </a:pPr>
            <a:r>
              <a:rPr lang="en-CA" dirty="0"/>
              <a:t>There is no specific treatment to alleviate the underlying esophageal dysmotility; therefore, treatment is really </a:t>
            </a:r>
            <a:r>
              <a:rPr lang="en-CA" dirty="0" err="1"/>
              <a:t>basedon</a:t>
            </a:r>
            <a:r>
              <a:rPr lang="en-CA" dirty="0"/>
              <a:t> </a:t>
            </a:r>
            <a:r>
              <a:rPr lang="en-CA" dirty="0" err="1"/>
              <a:t>sympomtatic</a:t>
            </a:r>
            <a:r>
              <a:rPr lang="en-CA" dirty="0"/>
              <a:t> management. </a:t>
            </a:r>
          </a:p>
        </p:txBody>
      </p:sp>
      <p:sp>
        <p:nvSpPr>
          <p:cNvPr id="4" name="Slide Number Placeholder 3"/>
          <p:cNvSpPr>
            <a:spLocks noGrp="1"/>
          </p:cNvSpPr>
          <p:nvPr>
            <p:ph type="sldNum" sz="quarter" idx="10"/>
          </p:nvPr>
        </p:nvSpPr>
        <p:spPr/>
        <p:txBody>
          <a:bodyPr/>
          <a:lstStyle/>
          <a:p>
            <a:fld id="{41DD0B46-E380-4EC1-9521-EE4E0C5416EA}" type="slidenum">
              <a:rPr lang="en-CA" smtClean="0"/>
              <a:t>18</a:t>
            </a:fld>
            <a:endParaRPr lang="en-CA"/>
          </a:p>
        </p:txBody>
      </p:sp>
    </p:spTree>
    <p:extLst>
      <p:ext uri="{BB962C8B-B14F-4D97-AF65-F5344CB8AC3E}">
        <p14:creationId xmlns:p14="http://schemas.microsoft.com/office/powerpoint/2010/main" val="294794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In a study by </a:t>
            </a:r>
            <a:r>
              <a:rPr lang="en-CA" dirty="0" err="1"/>
              <a:t>Emanuelli</a:t>
            </a:r>
            <a:r>
              <a:rPr lang="en-CA" dirty="0"/>
              <a:t> G et al., it was shown that there is no correlation between esophageal symptoms and the severity of esophageal dysmotility on manometry </a:t>
            </a:r>
            <a:r>
              <a:rPr lang="en-CA" dirty="0">
                <a:sym typeface="Wingdings" panose="05000000000000000000" pitchFamily="2" charset="2"/>
              </a:rPr>
              <a:t></a:t>
            </a:r>
            <a:r>
              <a:rPr lang="en-CA" dirty="0"/>
              <a:t> esophageal manometry remains the gold standard to evaluate the severity of GI involvement, which allows further optimization of therapy in patients with more aggressive phenotype. (esophageal dysfunction in scleroderma: relationship with disease subsets. </a:t>
            </a:r>
            <a:r>
              <a:rPr lang="en-CA" dirty="0" err="1"/>
              <a:t>Bassotti</a:t>
            </a:r>
            <a:r>
              <a:rPr lang="en-CA" dirty="0"/>
              <a:t> et al. arthritis Rheum 1997 Dec; 40(12): 2252-9</a:t>
            </a:r>
          </a:p>
          <a:p>
            <a:pPr marL="171450" indent="-171450">
              <a:buFontTx/>
              <a:buChar char="-"/>
            </a:pPr>
            <a:r>
              <a:rPr lang="en-CA" dirty="0"/>
              <a:t>Others: , 1 achalasia type I, 2 EGJ outflow obstruction, 1 Jackhammer esophagus, 19 </a:t>
            </a:r>
          </a:p>
        </p:txBody>
      </p:sp>
      <p:sp>
        <p:nvSpPr>
          <p:cNvPr id="4" name="Slide Number Placeholder 3"/>
          <p:cNvSpPr>
            <a:spLocks noGrp="1"/>
          </p:cNvSpPr>
          <p:nvPr>
            <p:ph type="sldNum" sz="quarter" idx="10"/>
          </p:nvPr>
        </p:nvSpPr>
        <p:spPr/>
        <p:txBody>
          <a:bodyPr/>
          <a:lstStyle/>
          <a:p>
            <a:fld id="{41DD0B46-E380-4EC1-9521-EE4E0C5416EA}" type="slidenum">
              <a:rPr lang="en-CA" smtClean="0"/>
              <a:t>19</a:t>
            </a:fld>
            <a:endParaRPr lang="en-CA"/>
          </a:p>
        </p:txBody>
      </p:sp>
    </p:spTree>
    <p:extLst>
      <p:ext uri="{BB962C8B-B14F-4D97-AF65-F5344CB8AC3E}">
        <p14:creationId xmlns:p14="http://schemas.microsoft.com/office/powerpoint/2010/main" val="84230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Affects 50% of </a:t>
            </a:r>
            <a:r>
              <a:rPr lang="en-CA" dirty="0" err="1"/>
              <a:t>SSc</a:t>
            </a:r>
            <a:r>
              <a:rPr lang="en-CA" dirty="0"/>
              <a:t> patients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dirty="0"/>
              <a:t>Delayed gastric emptying defined as &gt;60% in 2 hours and/or &gt;10% retained standard meal at 4 hours.  </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41DD0B46-E380-4EC1-9521-EE4E0C5416EA}" type="slidenum">
              <a:rPr lang="en-CA" smtClean="0"/>
              <a:t>27</a:t>
            </a:fld>
            <a:endParaRPr lang="en-CA"/>
          </a:p>
        </p:txBody>
      </p:sp>
    </p:spTree>
    <p:extLst>
      <p:ext uri="{BB962C8B-B14F-4D97-AF65-F5344CB8AC3E}">
        <p14:creationId xmlns:p14="http://schemas.microsoft.com/office/powerpoint/2010/main" val="202999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10/23/24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cid:86713022-4D61-4D7C-8315-FD2E31E0876D@telus"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601D6-F217-450C-B36D-49D11DB8B483}"/>
              </a:ext>
            </a:extLst>
          </p:cNvPr>
          <p:cNvSpPr>
            <a:spLocks noGrp="1"/>
          </p:cNvSpPr>
          <p:nvPr>
            <p:ph type="ctrTitle"/>
          </p:nvPr>
        </p:nvSpPr>
        <p:spPr>
          <a:xfrm>
            <a:off x="2047007" y="2091797"/>
            <a:ext cx="11727657" cy="1650205"/>
          </a:xfrm>
        </p:spPr>
        <p:txBody>
          <a:bodyPr>
            <a:normAutofit fontScale="90000"/>
          </a:bodyPr>
          <a:lstStyle/>
          <a:p>
            <a:r>
              <a:rPr lang="en-CA" dirty="0">
                <a:latin typeface="Calibri" panose="020F0502020204030204" pitchFamily="34" charset="0"/>
                <a:cs typeface="Calibri" panose="020F0502020204030204" pitchFamily="34" charset="0"/>
              </a:rPr>
              <a:t>Overview: Impact of Scleroderma </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on Gastrointestinal Tract </a:t>
            </a:r>
          </a:p>
        </p:txBody>
      </p:sp>
      <p:pic>
        <p:nvPicPr>
          <p:cNvPr id="4" name="Picture 3">
            <a:extLst>
              <a:ext uri="{FF2B5EF4-FFF2-40B4-BE49-F238E27FC236}">
                <a16:creationId xmlns:a16="http://schemas.microsoft.com/office/drawing/2014/main" id="{484F9922-1338-F268-801D-CB152EAF7605}"/>
              </a:ext>
            </a:extLst>
          </p:cNvPr>
          <p:cNvPicPr>
            <a:picLocks noChangeAspect="1"/>
          </p:cNvPicPr>
          <p:nvPr/>
        </p:nvPicPr>
        <p:blipFill>
          <a:blip r:embed="rId2"/>
          <a:stretch>
            <a:fillRect/>
          </a:stretch>
        </p:blipFill>
        <p:spPr>
          <a:xfrm>
            <a:off x="0" y="0"/>
            <a:ext cx="2352342" cy="2269066"/>
          </a:xfrm>
          <a:prstGeom prst="rect">
            <a:avLst/>
          </a:prstGeom>
        </p:spPr>
      </p:pic>
      <p:sp>
        <p:nvSpPr>
          <p:cNvPr id="9" name="Subtitle 2">
            <a:extLst>
              <a:ext uri="{FF2B5EF4-FFF2-40B4-BE49-F238E27FC236}">
                <a16:creationId xmlns:a16="http://schemas.microsoft.com/office/drawing/2014/main" id="{711AB0B5-2105-53D2-5147-F1B8BE4C0A6A}"/>
              </a:ext>
            </a:extLst>
          </p:cNvPr>
          <p:cNvSpPr>
            <a:spLocks noGrp="1"/>
          </p:cNvSpPr>
          <p:nvPr>
            <p:ph type="subTitle" idx="1"/>
          </p:nvPr>
        </p:nvSpPr>
        <p:spPr>
          <a:xfrm>
            <a:off x="2047007" y="3892873"/>
            <a:ext cx="9405938" cy="2184401"/>
          </a:xfrm>
        </p:spPr>
        <p:txBody>
          <a:bodyPr>
            <a:normAutofit/>
          </a:bodyPr>
          <a:lstStyle/>
          <a:p>
            <a:r>
              <a:rPr lang="en-US" sz="2800" b="1" dirty="0"/>
              <a:t>					Dr. Sarvee Moosavi</a:t>
            </a:r>
          </a:p>
          <a:p>
            <a:r>
              <a:rPr lang="en-US" dirty="0"/>
              <a:t>					MD FRCPC </a:t>
            </a:r>
            <a:r>
              <a:rPr lang="en-US" dirty="0" err="1"/>
              <a:t>MEd.</a:t>
            </a:r>
            <a:r>
              <a:rPr lang="en-US" dirty="0"/>
              <a:t> </a:t>
            </a:r>
            <a:r>
              <a:rPr lang="en-US" sz="1800" dirty="0"/>
              <a:t>(Harvard’25)</a:t>
            </a:r>
          </a:p>
          <a:p>
            <a:r>
              <a:rPr lang="en-US" dirty="0"/>
              <a:t>			</a:t>
            </a:r>
            <a:r>
              <a:rPr lang="en-US" dirty="0" err="1"/>
              <a:t>Neurogastroenterology</a:t>
            </a:r>
            <a:r>
              <a:rPr lang="en-US" dirty="0"/>
              <a:t> and GI Motility Disorders</a:t>
            </a:r>
          </a:p>
          <a:p>
            <a:r>
              <a:rPr lang="en-US" dirty="0"/>
              <a:t>					Vancouver General Hospital </a:t>
            </a:r>
          </a:p>
          <a:p>
            <a:r>
              <a:rPr lang="en-US" dirty="0"/>
              <a:t>				      St. Paul’s Hospital GI Motility Lab </a:t>
            </a:r>
          </a:p>
        </p:txBody>
      </p:sp>
      <p:pic>
        <p:nvPicPr>
          <p:cNvPr id="3" name="Picture 2">
            <a:extLst>
              <a:ext uri="{FF2B5EF4-FFF2-40B4-BE49-F238E27FC236}">
                <a16:creationId xmlns:a16="http://schemas.microsoft.com/office/drawing/2014/main" id="{D134ECC7-68F2-EBCF-25BA-40940A65A677}"/>
              </a:ext>
            </a:extLst>
          </p:cNvPr>
          <p:cNvPicPr>
            <a:picLocks noChangeAspect="1"/>
          </p:cNvPicPr>
          <p:nvPr/>
        </p:nvPicPr>
        <p:blipFill>
          <a:blip r:embed="rId3"/>
          <a:stretch>
            <a:fillRect/>
          </a:stretch>
        </p:blipFill>
        <p:spPr>
          <a:xfrm>
            <a:off x="10490200" y="0"/>
            <a:ext cx="1701800" cy="2108200"/>
          </a:xfrm>
          <a:prstGeom prst="rect">
            <a:avLst/>
          </a:prstGeom>
        </p:spPr>
      </p:pic>
      <p:pic>
        <p:nvPicPr>
          <p:cNvPr id="5" name="Picture 4">
            <a:extLst>
              <a:ext uri="{FF2B5EF4-FFF2-40B4-BE49-F238E27FC236}">
                <a16:creationId xmlns:a16="http://schemas.microsoft.com/office/drawing/2014/main" id="{DF4CB4A4-853F-AF00-B15A-F0F3B21CCCDD}"/>
              </a:ext>
            </a:extLst>
          </p:cNvPr>
          <p:cNvPicPr>
            <a:picLocks noChangeAspect="1"/>
          </p:cNvPicPr>
          <p:nvPr/>
        </p:nvPicPr>
        <p:blipFill>
          <a:blip r:embed="rId4"/>
          <a:stretch>
            <a:fillRect/>
          </a:stretch>
        </p:blipFill>
        <p:spPr>
          <a:xfrm>
            <a:off x="9276000" y="5365225"/>
            <a:ext cx="2916000" cy="1424097"/>
          </a:xfrm>
          <a:prstGeom prst="rect">
            <a:avLst/>
          </a:prstGeom>
        </p:spPr>
      </p:pic>
      <p:pic>
        <p:nvPicPr>
          <p:cNvPr id="7" name="Picture 6">
            <a:extLst>
              <a:ext uri="{FF2B5EF4-FFF2-40B4-BE49-F238E27FC236}">
                <a16:creationId xmlns:a16="http://schemas.microsoft.com/office/drawing/2014/main" id="{369C8426-C3B1-9EA0-0BCB-A9390E21DF9E}"/>
              </a:ext>
            </a:extLst>
          </p:cNvPr>
          <p:cNvPicPr>
            <a:picLocks noChangeAspect="1"/>
          </p:cNvPicPr>
          <p:nvPr/>
        </p:nvPicPr>
        <p:blipFill>
          <a:blip r:embed="rId5"/>
          <a:stretch>
            <a:fillRect/>
          </a:stretch>
        </p:blipFill>
        <p:spPr>
          <a:xfrm>
            <a:off x="0" y="4785908"/>
            <a:ext cx="1656000" cy="2003414"/>
          </a:xfrm>
          <a:prstGeom prst="rect">
            <a:avLst/>
          </a:prstGeom>
        </p:spPr>
      </p:pic>
    </p:spTree>
    <p:extLst>
      <p:ext uri="{BB962C8B-B14F-4D97-AF65-F5344CB8AC3E}">
        <p14:creationId xmlns:p14="http://schemas.microsoft.com/office/powerpoint/2010/main" val="390319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8A1A-EFE9-462C-BFE2-F8241D8D8D19}"/>
              </a:ext>
            </a:extLst>
          </p:cNvPr>
          <p:cNvSpPr>
            <a:spLocks noGrp="1"/>
          </p:cNvSpPr>
          <p:nvPr>
            <p:ph type="title"/>
          </p:nvPr>
        </p:nvSpPr>
        <p:spPr>
          <a:xfrm>
            <a:off x="1520397" y="258110"/>
            <a:ext cx="8911687" cy="1280890"/>
          </a:xfrm>
        </p:spPr>
        <p:txBody>
          <a:bodyPr>
            <a:normAutofit/>
          </a:bodyPr>
          <a:lstStyle/>
          <a:p>
            <a:r>
              <a:rPr lang="en-CA" sz="4800" b="1" dirty="0">
                <a:latin typeface="Calibri" panose="020F0502020204030204" pitchFamily="34" charset="0"/>
                <a:cs typeface="Calibri" panose="020F0502020204030204" pitchFamily="34" charset="0"/>
              </a:rPr>
              <a:t>Esophageal Manifestations </a:t>
            </a:r>
          </a:p>
        </p:txBody>
      </p:sp>
      <p:sp>
        <p:nvSpPr>
          <p:cNvPr id="3" name="Content Placeholder 2">
            <a:extLst>
              <a:ext uri="{FF2B5EF4-FFF2-40B4-BE49-F238E27FC236}">
                <a16:creationId xmlns:a16="http://schemas.microsoft.com/office/drawing/2014/main" id="{18EF0659-4CBF-4559-ACF7-1DDAD1119A2D}"/>
              </a:ext>
            </a:extLst>
          </p:cNvPr>
          <p:cNvSpPr>
            <a:spLocks noGrp="1"/>
          </p:cNvSpPr>
          <p:nvPr>
            <p:ph idx="1"/>
          </p:nvPr>
        </p:nvSpPr>
        <p:spPr>
          <a:xfrm>
            <a:off x="1516684" y="1801827"/>
            <a:ext cx="8915400" cy="3777622"/>
          </a:xfrm>
        </p:spPr>
        <p:txBody>
          <a:bodyPr/>
          <a:lstStyle/>
          <a:p>
            <a:r>
              <a:rPr lang="en-CA" sz="3000" dirty="0">
                <a:latin typeface="Calibri" panose="020F0502020204030204" pitchFamily="34" charset="0"/>
                <a:cs typeface="Calibri" panose="020F0502020204030204" pitchFamily="34" charset="0"/>
              </a:rPr>
              <a:t>Gastroesophageal reflux disease </a:t>
            </a:r>
          </a:p>
          <a:p>
            <a:r>
              <a:rPr lang="en-CA" sz="3000" dirty="0">
                <a:latin typeface="Calibri" panose="020F0502020204030204" pitchFamily="34" charset="0"/>
                <a:cs typeface="Calibri" panose="020F0502020204030204" pitchFamily="34" charset="0"/>
              </a:rPr>
              <a:t>Difficulty swallowing </a:t>
            </a:r>
          </a:p>
          <a:p>
            <a:r>
              <a:rPr lang="en-CA" sz="3000" dirty="0">
                <a:latin typeface="Calibri" panose="020F0502020204030204" pitchFamily="34" charset="0"/>
                <a:cs typeface="Calibri" panose="020F0502020204030204" pitchFamily="34" charset="0"/>
              </a:rPr>
              <a:t>Spontaneous regurgitation due </a:t>
            </a:r>
            <a:br>
              <a:rPr lang="en-CA" sz="3000" dirty="0">
                <a:latin typeface="Calibri" panose="020F0502020204030204" pitchFamily="34" charset="0"/>
                <a:cs typeface="Calibri" panose="020F0502020204030204" pitchFamily="34" charset="0"/>
              </a:rPr>
            </a:br>
            <a:r>
              <a:rPr lang="en-CA" sz="3000" dirty="0">
                <a:latin typeface="Calibri" panose="020F0502020204030204" pitchFamily="34" charset="0"/>
                <a:cs typeface="Calibri" panose="020F0502020204030204" pitchFamily="34" charset="0"/>
              </a:rPr>
              <a:t>to underlying movement disorder </a:t>
            </a:r>
            <a:br>
              <a:rPr lang="en-CA" sz="3000" dirty="0">
                <a:latin typeface="Calibri" panose="020F0502020204030204" pitchFamily="34" charset="0"/>
                <a:cs typeface="Calibri" panose="020F0502020204030204" pitchFamily="34" charset="0"/>
              </a:rPr>
            </a:br>
            <a:r>
              <a:rPr lang="en-CA" sz="3000" dirty="0">
                <a:latin typeface="Calibri" panose="020F0502020204030204" pitchFamily="34" charset="0"/>
                <a:cs typeface="Calibri" panose="020F0502020204030204" pitchFamily="34" charset="0"/>
              </a:rPr>
              <a:t>of the esophagus  </a:t>
            </a:r>
          </a:p>
          <a:p>
            <a:pPr marL="0" indent="0">
              <a:buNone/>
            </a:pPr>
            <a:endParaRPr lang="en-CA" dirty="0"/>
          </a:p>
        </p:txBody>
      </p:sp>
      <p:pic>
        <p:nvPicPr>
          <p:cNvPr id="6" name="Picture 5">
            <a:extLst>
              <a:ext uri="{FF2B5EF4-FFF2-40B4-BE49-F238E27FC236}">
                <a16:creationId xmlns:a16="http://schemas.microsoft.com/office/drawing/2014/main" id="{E7D953B2-6C12-448E-9A56-3FC3BB342374}"/>
              </a:ext>
            </a:extLst>
          </p:cNvPr>
          <p:cNvPicPr>
            <a:picLocks noChangeAspect="1"/>
          </p:cNvPicPr>
          <p:nvPr/>
        </p:nvPicPr>
        <p:blipFill rotWithShape="1">
          <a:blip r:embed="rId2"/>
          <a:srcRect l="67912" t="14142" r="11819" b="49191"/>
          <a:stretch/>
        </p:blipFill>
        <p:spPr>
          <a:xfrm>
            <a:off x="8430474" y="1539000"/>
            <a:ext cx="3134373" cy="3780000"/>
          </a:xfrm>
          <a:prstGeom prst="rect">
            <a:avLst/>
          </a:prstGeom>
        </p:spPr>
      </p:pic>
    </p:spTree>
    <p:extLst>
      <p:ext uri="{BB962C8B-B14F-4D97-AF65-F5344CB8AC3E}">
        <p14:creationId xmlns:p14="http://schemas.microsoft.com/office/powerpoint/2010/main" val="425391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178F-F033-4F40-95B0-EB4D0DCC4410}"/>
              </a:ext>
            </a:extLst>
          </p:cNvPr>
          <p:cNvSpPr>
            <a:spLocks noGrp="1"/>
          </p:cNvSpPr>
          <p:nvPr>
            <p:ph type="title"/>
          </p:nvPr>
        </p:nvSpPr>
        <p:spPr>
          <a:xfrm>
            <a:off x="134796" y="353945"/>
            <a:ext cx="8911687" cy="1280890"/>
          </a:xfrm>
        </p:spPr>
        <p:txBody>
          <a:bodyPr>
            <a:normAutofit/>
          </a:bodyPr>
          <a:lstStyle/>
          <a:p>
            <a:r>
              <a:rPr lang="en-CA" sz="4000" b="1" dirty="0">
                <a:latin typeface="Calibri" panose="020F0502020204030204" pitchFamily="34" charset="0"/>
                <a:cs typeface="Calibri" panose="020F0502020204030204" pitchFamily="34" charset="0"/>
              </a:rPr>
              <a:t>Gastroesophageal Reflux Disease (GERD)</a:t>
            </a:r>
          </a:p>
        </p:txBody>
      </p:sp>
      <p:sp>
        <p:nvSpPr>
          <p:cNvPr id="3" name="Content Placeholder 2">
            <a:extLst>
              <a:ext uri="{FF2B5EF4-FFF2-40B4-BE49-F238E27FC236}">
                <a16:creationId xmlns:a16="http://schemas.microsoft.com/office/drawing/2014/main" id="{6E84CBF8-D60A-48B2-8820-81FF2CE3F66F}"/>
              </a:ext>
            </a:extLst>
          </p:cNvPr>
          <p:cNvSpPr>
            <a:spLocks noGrp="1"/>
          </p:cNvSpPr>
          <p:nvPr>
            <p:ph idx="1"/>
          </p:nvPr>
        </p:nvSpPr>
        <p:spPr>
          <a:xfrm>
            <a:off x="191411" y="1634835"/>
            <a:ext cx="7523839" cy="4869220"/>
          </a:xfrm>
        </p:spPr>
        <p:txBody>
          <a:bodyPr>
            <a:normAutofit/>
          </a:bodyPr>
          <a:lstStyle/>
          <a:p>
            <a:r>
              <a:rPr lang="en-CA" sz="2500" dirty="0"/>
              <a:t>Defined as a condition which develops when the reflux of stomach contents causes troublesome symptoms and/ or complications </a:t>
            </a:r>
          </a:p>
          <a:p>
            <a:r>
              <a:rPr lang="en-CA" sz="2500" dirty="0"/>
              <a:t>Most patients experience typical symptoms of reflux chest pain and acid regurgitation </a:t>
            </a:r>
          </a:p>
          <a:p>
            <a:r>
              <a:rPr lang="en-CA" sz="2500" dirty="0"/>
              <a:t>Atypical symptoms such as sore throat, cough, dental erosions, asthma could occur</a:t>
            </a:r>
          </a:p>
        </p:txBody>
      </p:sp>
      <p:pic>
        <p:nvPicPr>
          <p:cNvPr id="4" name="Picture 3">
            <a:extLst>
              <a:ext uri="{FF2B5EF4-FFF2-40B4-BE49-F238E27FC236}">
                <a16:creationId xmlns:a16="http://schemas.microsoft.com/office/drawing/2014/main" id="{6BF880D7-FE52-4454-8B9B-904C8EBCCE73}"/>
              </a:ext>
            </a:extLst>
          </p:cNvPr>
          <p:cNvPicPr>
            <a:picLocks noChangeAspect="1"/>
          </p:cNvPicPr>
          <p:nvPr/>
        </p:nvPicPr>
        <p:blipFill rotWithShape="1">
          <a:blip r:embed="rId3"/>
          <a:srcRect l="73015" t="15108" r="13188" b="60182"/>
          <a:stretch/>
        </p:blipFill>
        <p:spPr>
          <a:xfrm>
            <a:off x="8160319" y="1634834"/>
            <a:ext cx="3949548" cy="4716000"/>
          </a:xfrm>
          <a:prstGeom prst="rect">
            <a:avLst/>
          </a:prstGeom>
        </p:spPr>
      </p:pic>
    </p:spTree>
    <p:extLst>
      <p:ext uri="{BB962C8B-B14F-4D97-AF65-F5344CB8AC3E}">
        <p14:creationId xmlns:p14="http://schemas.microsoft.com/office/powerpoint/2010/main" val="254343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59522" y="90030"/>
            <a:ext cx="8042276" cy="619549"/>
          </a:xfrm>
        </p:spPr>
        <p:txBody>
          <a:bodyPr/>
          <a:lstStyle/>
          <a:p>
            <a:r>
              <a:rPr lang="en-US" sz="3000" b="1" dirty="0">
                <a:latin typeface="Calibri" panose="020F0502020204030204" pitchFamily="34" charset="0"/>
                <a:cs typeface="Calibri" panose="020F0502020204030204" pitchFamily="34" charset="0"/>
              </a:rPr>
              <a:t>GERD Mechanism </a:t>
            </a:r>
          </a:p>
        </p:txBody>
      </p:sp>
      <p:pic>
        <p:nvPicPr>
          <p:cNvPr id="4" name="Content Placeholder 3"/>
          <p:cNvPicPr>
            <a:picLocks noGrp="1" noChangeAspect="1"/>
          </p:cNvPicPr>
          <p:nvPr>
            <p:ph idx="1"/>
          </p:nvPr>
        </p:nvPicPr>
        <p:blipFill>
          <a:blip r:embed="rId3"/>
          <a:srcRect l="-26148" r="-26148"/>
          <a:stretch>
            <a:fillRect/>
          </a:stretch>
        </p:blipFill>
        <p:spPr>
          <a:xfrm>
            <a:off x="2129919" y="869831"/>
            <a:ext cx="8318001" cy="5796000"/>
          </a:xfrm>
        </p:spPr>
      </p:pic>
      <p:sp>
        <p:nvSpPr>
          <p:cNvPr id="6" name="Rectangle 5"/>
          <p:cNvSpPr/>
          <p:nvPr/>
        </p:nvSpPr>
        <p:spPr>
          <a:xfrm>
            <a:off x="8079195" y="6627312"/>
            <a:ext cx="4271948" cy="246221"/>
          </a:xfrm>
          <a:prstGeom prst="rect">
            <a:avLst/>
          </a:prstGeom>
          <a:noFill/>
        </p:spPr>
        <p:txBody>
          <a:bodyPr wrap="none" lIns="91440" tIns="45720" rIns="91440" bIns="45720">
            <a:spAutoFit/>
          </a:bodyPr>
          <a:lstStyle/>
          <a:p>
            <a:pPr algn="ctr"/>
            <a:r>
              <a:rPr lang="en-CA" sz="1000" dirty="0" err="1">
                <a:ln w="12700">
                  <a:solidFill>
                    <a:schemeClr val="tx2">
                      <a:satMod val="155000"/>
                    </a:schemeClr>
                  </a:solidFill>
                  <a:prstDash val="solid"/>
                </a:ln>
                <a:solidFill>
                  <a:schemeClr val="bg2">
                    <a:tint val="85000"/>
                    <a:satMod val="155000"/>
                  </a:schemeClr>
                </a:solidFill>
                <a:latin typeface="Calibri"/>
                <a:cs typeface="Calibri"/>
              </a:rPr>
              <a:t>Gyawali</a:t>
            </a:r>
            <a:r>
              <a:rPr lang="en-CA" sz="1000" dirty="0">
                <a:ln w="12700">
                  <a:solidFill>
                    <a:schemeClr val="tx2">
                      <a:satMod val="155000"/>
                    </a:schemeClr>
                  </a:solidFill>
                  <a:prstDash val="solid"/>
                </a:ln>
                <a:solidFill>
                  <a:schemeClr val="bg2">
                    <a:tint val="85000"/>
                    <a:satMod val="155000"/>
                  </a:schemeClr>
                </a:solidFill>
                <a:latin typeface="Calibri"/>
                <a:cs typeface="Calibri"/>
              </a:rPr>
              <a:t> CP et al. GERD consensus document. </a:t>
            </a:r>
            <a:r>
              <a:rPr lang="en-CA" sz="1000" dirty="0" err="1">
                <a:ln w="12700">
                  <a:solidFill>
                    <a:schemeClr val="tx2">
                      <a:satMod val="155000"/>
                    </a:schemeClr>
                  </a:solidFill>
                  <a:prstDash val="solid"/>
                </a:ln>
                <a:solidFill>
                  <a:schemeClr val="bg2">
                    <a:tint val="85000"/>
                    <a:satMod val="155000"/>
                  </a:schemeClr>
                </a:solidFill>
                <a:latin typeface="Calibri"/>
                <a:cs typeface="Calibri"/>
              </a:rPr>
              <a:t>Neurogastroenterol</a:t>
            </a:r>
            <a:r>
              <a:rPr lang="en-CA" sz="1000" dirty="0">
                <a:ln w="12700">
                  <a:solidFill>
                    <a:schemeClr val="tx2">
                      <a:satMod val="155000"/>
                    </a:schemeClr>
                  </a:solidFill>
                  <a:prstDash val="solid"/>
                </a:ln>
                <a:solidFill>
                  <a:schemeClr val="bg2">
                    <a:tint val="85000"/>
                    <a:satMod val="155000"/>
                  </a:schemeClr>
                </a:solidFill>
                <a:latin typeface="Calibri"/>
                <a:cs typeface="Calibri"/>
              </a:rPr>
              <a:t> </a:t>
            </a:r>
            <a:r>
              <a:rPr lang="en-CA" sz="1000" dirty="0" err="1">
                <a:ln w="12700">
                  <a:solidFill>
                    <a:schemeClr val="tx2">
                      <a:satMod val="155000"/>
                    </a:schemeClr>
                  </a:solidFill>
                  <a:prstDash val="solid"/>
                </a:ln>
                <a:solidFill>
                  <a:schemeClr val="bg2">
                    <a:tint val="85000"/>
                    <a:satMod val="155000"/>
                  </a:schemeClr>
                </a:solidFill>
                <a:latin typeface="Calibri"/>
                <a:cs typeface="Calibri"/>
              </a:rPr>
              <a:t>Motil</a:t>
            </a:r>
            <a:r>
              <a:rPr lang="en-CA" sz="1000" dirty="0">
                <a:ln w="12700">
                  <a:solidFill>
                    <a:schemeClr val="tx2">
                      <a:satMod val="155000"/>
                    </a:schemeClr>
                  </a:solidFill>
                  <a:prstDash val="solid"/>
                </a:ln>
                <a:solidFill>
                  <a:schemeClr val="bg2">
                    <a:tint val="85000"/>
                    <a:satMod val="155000"/>
                  </a:schemeClr>
                </a:solidFill>
                <a:latin typeface="Calibri"/>
                <a:cs typeface="Calibri"/>
              </a:rPr>
              <a:t> 2017 </a:t>
            </a:r>
          </a:p>
        </p:txBody>
      </p:sp>
      <p:sp>
        <p:nvSpPr>
          <p:cNvPr id="9" name="Rectangle 8"/>
          <p:cNvSpPr/>
          <p:nvPr/>
        </p:nvSpPr>
        <p:spPr>
          <a:xfrm>
            <a:off x="9095918" y="3915482"/>
            <a:ext cx="1439818" cy="461665"/>
          </a:xfrm>
          <a:prstGeom prst="rect">
            <a:avLst/>
          </a:prstGeom>
          <a:noFill/>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CA" sz="1200" b="1" dirty="0">
                <a:solidFill>
                  <a:schemeClr val="tx1"/>
                </a:solidFill>
              </a:rPr>
              <a:t>Incomplete </a:t>
            </a:r>
          </a:p>
          <a:p>
            <a:pPr algn="ctr"/>
            <a:r>
              <a:rPr lang="en-CA" sz="1200" b="1" dirty="0">
                <a:solidFill>
                  <a:schemeClr val="tx1"/>
                </a:solidFill>
              </a:rPr>
              <a:t>bolus clearance </a:t>
            </a:r>
          </a:p>
        </p:txBody>
      </p:sp>
      <p:sp>
        <p:nvSpPr>
          <p:cNvPr id="3" name="TextBox 2">
            <a:extLst>
              <a:ext uri="{FF2B5EF4-FFF2-40B4-BE49-F238E27FC236}">
                <a16:creationId xmlns:a16="http://schemas.microsoft.com/office/drawing/2014/main" id="{81CECB51-AEFC-49F7-9853-2064F1EB94F4}"/>
              </a:ext>
            </a:extLst>
          </p:cNvPr>
          <p:cNvSpPr txBox="1"/>
          <p:nvPr/>
        </p:nvSpPr>
        <p:spPr>
          <a:xfrm>
            <a:off x="3220523" y="1485970"/>
            <a:ext cx="2612237" cy="784830"/>
          </a:xfrm>
          <a:prstGeom prst="rect">
            <a:avLst/>
          </a:prstGeom>
          <a:solidFill>
            <a:schemeClr val="bg2"/>
          </a:solidFill>
        </p:spPr>
        <p:txBody>
          <a:bodyPr wrap="square" rtlCol="0">
            <a:spAutoFit/>
          </a:bodyPr>
          <a:lstStyle/>
          <a:p>
            <a:r>
              <a:rPr lang="en-CA" sz="1500" b="1" dirty="0"/>
              <a:t>-Intact Saliva production</a:t>
            </a:r>
          </a:p>
          <a:p>
            <a:r>
              <a:rPr lang="en-CA" sz="1500" b="1" dirty="0"/>
              <a:t>-Intact reflux-induced swallows </a:t>
            </a:r>
          </a:p>
        </p:txBody>
      </p:sp>
      <p:sp>
        <p:nvSpPr>
          <p:cNvPr id="10" name="TextBox 9">
            <a:extLst>
              <a:ext uri="{FF2B5EF4-FFF2-40B4-BE49-F238E27FC236}">
                <a16:creationId xmlns:a16="http://schemas.microsoft.com/office/drawing/2014/main" id="{59415F90-814A-4120-99B0-7ABC4B1775A3}"/>
              </a:ext>
            </a:extLst>
          </p:cNvPr>
          <p:cNvSpPr txBox="1"/>
          <p:nvPr/>
        </p:nvSpPr>
        <p:spPr>
          <a:xfrm>
            <a:off x="3568587" y="3753899"/>
            <a:ext cx="2264173" cy="784830"/>
          </a:xfrm>
          <a:prstGeom prst="rect">
            <a:avLst/>
          </a:prstGeom>
          <a:solidFill>
            <a:schemeClr val="bg2"/>
          </a:solidFill>
        </p:spPr>
        <p:txBody>
          <a:bodyPr wrap="square" rtlCol="0">
            <a:spAutoFit/>
          </a:bodyPr>
          <a:lstStyle/>
          <a:p>
            <a:pPr marL="285750" indent="-285750">
              <a:buFontTx/>
              <a:buChar char="-"/>
            </a:pPr>
            <a:r>
              <a:rPr lang="en-CA" sz="1500" b="1" dirty="0"/>
              <a:t>Intact peristalsis</a:t>
            </a:r>
          </a:p>
          <a:p>
            <a:pPr marL="285750" indent="-285750">
              <a:buFontTx/>
              <a:buChar char="-"/>
            </a:pPr>
            <a:r>
              <a:rPr lang="en-CA" sz="1500" b="1" dirty="0"/>
              <a:t>Tight seal between esophageal cells </a:t>
            </a:r>
          </a:p>
        </p:txBody>
      </p:sp>
      <p:sp>
        <p:nvSpPr>
          <p:cNvPr id="12" name="TextBox 11">
            <a:extLst>
              <a:ext uri="{FF2B5EF4-FFF2-40B4-BE49-F238E27FC236}">
                <a16:creationId xmlns:a16="http://schemas.microsoft.com/office/drawing/2014/main" id="{C91CD3F0-FA2A-45B7-B5FD-A4166B2C2D2C}"/>
              </a:ext>
            </a:extLst>
          </p:cNvPr>
          <p:cNvSpPr txBox="1"/>
          <p:nvPr/>
        </p:nvSpPr>
        <p:spPr>
          <a:xfrm>
            <a:off x="2608785" y="4787254"/>
            <a:ext cx="3254489" cy="1169551"/>
          </a:xfrm>
          <a:prstGeom prst="rect">
            <a:avLst/>
          </a:prstGeom>
          <a:solidFill>
            <a:schemeClr val="bg2"/>
          </a:solidFill>
        </p:spPr>
        <p:txBody>
          <a:bodyPr wrap="square" rtlCol="0">
            <a:spAutoFit/>
          </a:bodyPr>
          <a:lstStyle/>
          <a:p>
            <a:pPr marL="285750" indent="-285750">
              <a:buFontTx/>
              <a:buChar char="-"/>
            </a:pPr>
            <a:r>
              <a:rPr lang="en-CA" sz="1400" b="1" dirty="0"/>
              <a:t>Intact Lower esophageal sphincter (adequate resting tone and infrequent relaxation)</a:t>
            </a:r>
          </a:p>
          <a:p>
            <a:pPr marL="285750" indent="-285750">
              <a:buFontTx/>
              <a:buChar char="-"/>
            </a:pPr>
            <a:r>
              <a:rPr lang="en-CA" sz="1400" b="1" dirty="0"/>
              <a:t>Juxtaposition of diaphragm and LES</a:t>
            </a:r>
          </a:p>
        </p:txBody>
      </p:sp>
      <p:sp>
        <p:nvSpPr>
          <p:cNvPr id="13" name="TextBox 12">
            <a:extLst>
              <a:ext uri="{FF2B5EF4-FFF2-40B4-BE49-F238E27FC236}">
                <a16:creationId xmlns:a16="http://schemas.microsoft.com/office/drawing/2014/main" id="{730C4F20-B73B-49B0-9429-36416EC2CB2D}"/>
              </a:ext>
            </a:extLst>
          </p:cNvPr>
          <p:cNvSpPr txBox="1"/>
          <p:nvPr/>
        </p:nvSpPr>
        <p:spPr>
          <a:xfrm>
            <a:off x="3251037" y="6034319"/>
            <a:ext cx="2612237" cy="553998"/>
          </a:xfrm>
          <a:prstGeom prst="rect">
            <a:avLst/>
          </a:prstGeom>
          <a:solidFill>
            <a:schemeClr val="bg2"/>
          </a:solidFill>
        </p:spPr>
        <p:txBody>
          <a:bodyPr wrap="square" rtlCol="0">
            <a:spAutoFit/>
          </a:bodyPr>
          <a:lstStyle/>
          <a:p>
            <a:r>
              <a:rPr lang="en-CA" sz="1500" b="1" dirty="0"/>
              <a:t>Normal stomach emptying </a:t>
            </a:r>
          </a:p>
        </p:txBody>
      </p:sp>
      <p:sp>
        <p:nvSpPr>
          <p:cNvPr id="5" name="TextBox 4">
            <a:extLst>
              <a:ext uri="{FF2B5EF4-FFF2-40B4-BE49-F238E27FC236}">
                <a16:creationId xmlns:a16="http://schemas.microsoft.com/office/drawing/2014/main" id="{3E68D5CF-B901-4934-AB3B-DAF2ECC1CB5A}"/>
              </a:ext>
            </a:extLst>
          </p:cNvPr>
          <p:cNvSpPr txBox="1"/>
          <p:nvPr/>
        </p:nvSpPr>
        <p:spPr>
          <a:xfrm>
            <a:off x="6566182" y="1485970"/>
            <a:ext cx="2578053" cy="892552"/>
          </a:xfrm>
          <a:prstGeom prst="rect">
            <a:avLst/>
          </a:prstGeom>
          <a:solidFill>
            <a:srgbClr val="FFC000"/>
          </a:solidFill>
        </p:spPr>
        <p:txBody>
          <a:bodyPr wrap="square" rtlCol="0">
            <a:spAutoFit/>
          </a:bodyPr>
          <a:lstStyle/>
          <a:p>
            <a:pPr marL="285750" indent="-285750">
              <a:buFontTx/>
              <a:buChar char="-"/>
            </a:pPr>
            <a:r>
              <a:rPr lang="en-CA" sz="1300" b="1" dirty="0"/>
              <a:t>Dry mouth with decreased saliva production </a:t>
            </a:r>
          </a:p>
          <a:p>
            <a:pPr marL="285750" indent="-285750">
              <a:buFontTx/>
              <a:buChar char="-"/>
            </a:pPr>
            <a:r>
              <a:rPr lang="en-CA" sz="1300" b="1" dirty="0"/>
              <a:t>Impaired reflux-induced swallow</a:t>
            </a:r>
          </a:p>
        </p:txBody>
      </p:sp>
      <p:sp>
        <p:nvSpPr>
          <p:cNvPr id="14" name="TextBox 13">
            <a:extLst>
              <a:ext uri="{FF2B5EF4-FFF2-40B4-BE49-F238E27FC236}">
                <a16:creationId xmlns:a16="http://schemas.microsoft.com/office/drawing/2014/main" id="{A35FFB7D-ED81-463A-9418-0BBA7D08A005}"/>
              </a:ext>
            </a:extLst>
          </p:cNvPr>
          <p:cNvSpPr txBox="1"/>
          <p:nvPr/>
        </p:nvSpPr>
        <p:spPr>
          <a:xfrm>
            <a:off x="6566182" y="3578657"/>
            <a:ext cx="2441920" cy="1292662"/>
          </a:xfrm>
          <a:prstGeom prst="rect">
            <a:avLst/>
          </a:prstGeom>
          <a:solidFill>
            <a:srgbClr val="FFC000"/>
          </a:solidFill>
        </p:spPr>
        <p:txBody>
          <a:bodyPr wrap="square" rtlCol="0">
            <a:spAutoFit/>
          </a:bodyPr>
          <a:lstStyle/>
          <a:p>
            <a:pPr marL="285750" indent="-285750">
              <a:buFontTx/>
              <a:buChar char="-"/>
            </a:pPr>
            <a:r>
              <a:rPr lang="en-CA" sz="1300" b="1" dirty="0"/>
              <a:t>Impaired esophageal peristaltic contraction </a:t>
            </a:r>
          </a:p>
          <a:p>
            <a:pPr marL="285750" indent="-285750">
              <a:buFontTx/>
              <a:buChar char="-"/>
            </a:pPr>
            <a:r>
              <a:rPr lang="en-CA" sz="1300" b="1" dirty="0"/>
              <a:t>Weak or absent contraction </a:t>
            </a:r>
          </a:p>
          <a:p>
            <a:pPr marL="285750" indent="-285750">
              <a:buFontTx/>
              <a:buChar char="-"/>
            </a:pPr>
            <a:r>
              <a:rPr lang="en-CA" sz="1300" b="1" dirty="0"/>
              <a:t>Impaired integrity of esophageal cells </a:t>
            </a:r>
          </a:p>
        </p:txBody>
      </p:sp>
      <p:sp>
        <p:nvSpPr>
          <p:cNvPr id="15" name="TextBox 14">
            <a:extLst>
              <a:ext uri="{FF2B5EF4-FFF2-40B4-BE49-F238E27FC236}">
                <a16:creationId xmlns:a16="http://schemas.microsoft.com/office/drawing/2014/main" id="{E7DA55E3-415F-4063-96AE-DE546B57BCAE}"/>
              </a:ext>
            </a:extLst>
          </p:cNvPr>
          <p:cNvSpPr txBox="1"/>
          <p:nvPr/>
        </p:nvSpPr>
        <p:spPr>
          <a:xfrm>
            <a:off x="7165228" y="5031571"/>
            <a:ext cx="1842874" cy="892552"/>
          </a:xfrm>
          <a:prstGeom prst="rect">
            <a:avLst/>
          </a:prstGeom>
          <a:solidFill>
            <a:srgbClr val="FFC000"/>
          </a:solidFill>
        </p:spPr>
        <p:txBody>
          <a:bodyPr wrap="square" rtlCol="0">
            <a:spAutoFit/>
          </a:bodyPr>
          <a:lstStyle/>
          <a:p>
            <a:pPr marL="285750" indent="-285750">
              <a:buFontTx/>
              <a:buChar char="-"/>
            </a:pPr>
            <a:r>
              <a:rPr lang="en-CA" sz="1300" b="1" dirty="0"/>
              <a:t>Frequent LES relaxation </a:t>
            </a:r>
          </a:p>
          <a:p>
            <a:pPr marL="285750" indent="-285750">
              <a:buFontTx/>
              <a:buChar char="-"/>
            </a:pPr>
            <a:r>
              <a:rPr lang="en-CA" sz="1300" b="1" dirty="0"/>
              <a:t>Low LES tone </a:t>
            </a:r>
          </a:p>
          <a:p>
            <a:pPr marL="285750" indent="-285750">
              <a:buFontTx/>
              <a:buChar char="-"/>
            </a:pPr>
            <a:r>
              <a:rPr lang="en-CA" sz="1300" b="1" dirty="0"/>
              <a:t>Hiatal hernia </a:t>
            </a:r>
          </a:p>
        </p:txBody>
      </p:sp>
      <p:sp>
        <p:nvSpPr>
          <p:cNvPr id="16" name="TextBox 15">
            <a:extLst>
              <a:ext uri="{FF2B5EF4-FFF2-40B4-BE49-F238E27FC236}">
                <a16:creationId xmlns:a16="http://schemas.microsoft.com/office/drawing/2014/main" id="{73448E7A-9508-4FA3-88AE-7375AE183ADA}"/>
              </a:ext>
            </a:extLst>
          </p:cNvPr>
          <p:cNvSpPr txBox="1"/>
          <p:nvPr/>
        </p:nvSpPr>
        <p:spPr>
          <a:xfrm>
            <a:off x="7165228" y="5999611"/>
            <a:ext cx="1842875" cy="692497"/>
          </a:xfrm>
          <a:prstGeom prst="rect">
            <a:avLst/>
          </a:prstGeom>
          <a:solidFill>
            <a:srgbClr val="FFC000"/>
          </a:solidFill>
        </p:spPr>
        <p:txBody>
          <a:bodyPr wrap="square" rtlCol="0">
            <a:spAutoFit/>
          </a:bodyPr>
          <a:lstStyle/>
          <a:p>
            <a:pPr marL="285750" indent="-285750">
              <a:buFontTx/>
              <a:buChar char="-"/>
            </a:pPr>
            <a:r>
              <a:rPr lang="en-CA" sz="1300" b="1" dirty="0"/>
              <a:t>Delayed stomach emptying </a:t>
            </a:r>
          </a:p>
        </p:txBody>
      </p:sp>
    </p:spTree>
    <p:extLst>
      <p:ext uri="{BB962C8B-B14F-4D97-AF65-F5344CB8AC3E}">
        <p14:creationId xmlns:p14="http://schemas.microsoft.com/office/powerpoint/2010/main" val="289423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3C5C-22F4-4A83-90D7-50A3A3FADB89}"/>
              </a:ext>
            </a:extLst>
          </p:cNvPr>
          <p:cNvSpPr>
            <a:spLocks noGrp="1"/>
          </p:cNvSpPr>
          <p:nvPr>
            <p:ph type="title"/>
          </p:nvPr>
        </p:nvSpPr>
        <p:spPr>
          <a:xfrm>
            <a:off x="1880760" y="651370"/>
            <a:ext cx="8911687" cy="1280890"/>
          </a:xfrm>
        </p:spPr>
        <p:txBody>
          <a:bodyPr/>
          <a:lstStyle/>
          <a:p>
            <a:r>
              <a:rPr lang="en-CA" b="1" dirty="0">
                <a:latin typeface="Calibri" panose="020F0502020204030204" pitchFamily="34" charset="0"/>
                <a:cs typeface="Calibri" panose="020F0502020204030204" pitchFamily="34" charset="0"/>
              </a:rPr>
              <a:t>How to evaluate the esophagus: </a:t>
            </a:r>
          </a:p>
        </p:txBody>
      </p:sp>
      <p:sp>
        <p:nvSpPr>
          <p:cNvPr id="3" name="Content Placeholder 2">
            <a:extLst>
              <a:ext uri="{FF2B5EF4-FFF2-40B4-BE49-F238E27FC236}">
                <a16:creationId xmlns:a16="http://schemas.microsoft.com/office/drawing/2014/main" id="{9B5D8053-2091-466A-9882-3F5CEB116B43}"/>
              </a:ext>
            </a:extLst>
          </p:cNvPr>
          <p:cNvSpPr>
            <a:spLocks noGrp="1"/>
          </p:cNvSpPr>
          <p:nvPr>
            <p:ph idx="1"/>
          </p:nvPr>
        </p:nvSpPr>
        <p:spPr>
          <a:xfrm>
            <a:off x="1744105" y="1694378"/>
            <a:ext cx="9982874" cy="3777622"/>
          </a:xfrm>
        </p:spPr>
        <p:txBody>
          <a:bodyPr>
            <a:normAutofit/>
          </a:bodyPr>
          <a:lstStyle/>
          <a:p>
            <a:r>
              <a:rPr lang="en-CA" sz="2800" dirty="0">
                <a:latin typeface="Calibri" panose="020F0502020204030204" pitchFamily="34" charset="0"/>
                <a:cs typeface="Calibri" panose="020F0502020204030204" pitchFamily="34" charset="0"/>
              </a:rPr>
              <a:t>Upper endoscopy (esophagogastroduodenoscopy, EGD)</a:t>
            </a:r>
          </a:p>
          <a:p>
            <a:r>
              <a:rPr lang="en-CA" sz="2800" dirty="0">
                <a:latin typeface="Calibri" panose="020F0502020204030204" pitchFamily="34" charset="0"/>
                <a:cs typeface="Calibri" panose="020F0502020204030204" pitchFamily="34" charset="0"/>
              </a:rPr>
              <a:t>Barium esophagogram (X-ray with contrast material)</a:t>
            </a:r>
          </a:p>
          <a:p>
            <a:r>
              <a:rPr lang="en-CA" sz="2800" dirty="0">
                <a:latin typeface="Calibri" panose="020F0502020204030204" pitchFamily="34" charset="0"/>
                <a:cs typeface="Calibri" panose="020F0502020204030204" pitchFamily="34" charset="0"/>
              </a:rPr>
              <a:t>Motility assessment with high-resolution esophageal manometry </a:t>
            </a:r>
          </a:p>
          <a:p>
            <a:r>
              <a:rPr lang="en-CA" sz="2800" dirty="0">
                <a:latin typeface="Calibri" panose="020F0502020204030204" pitchFamily="34" charset="0"/>
                <a:cs typeface="Calibri" panose="020F0502020204030204" pitchFamily="34" charset="0"/>
              </a:rPr>
              <a:t>pH monitoring for workup and management of GERD </a:t>
            </a:r>
          </a:p>
        </p:txBody>
      </p:sp>
      <p:pic>
        <p:nvPicPr>
          <p:cNvPr id="4" name="Picture 3">
            <a:extLst>
              <a:ext uri="{FF2B5EF4-FFF2-40B4-BE49-F238E27FC236}">
                <a16:creationId xmlns:a16="http://schemas.microsoft.com/office/drawing/2014/main" id="{E5F35588-59C9-4616-8769-6C06C636ADB5}"/>
              </a:ext>
            </a:extLst>
          </p:cNvPr>
          <p:cNvPicPr>
            <a:picLocks noChangeAspect="1"/>
          </p:cNvPicPr>
          <p:nvPr/>
        </p:nvPicPr>
        <p:blipFill rotWithShape="1">
          <a:blip r:embed="rId3"/>
          <a:srcRect l="68539" t="11445" r="8492" b="64366"/>
          <a:stretch/>
        </p:blipFill>
        <p:spPr>
          <a:xfrm>
            <a:off x="2083127" y="4108485"/>
            <a:ext cx="3948405" cy="2772000"/>
          </a:xfrm>
          <a:prstGeom prst="rect">
            <a:avLst/>
          </a:prstGeom>
        </p:spPr>
      </p:pic>
      <p:pic>
        <p:nvPicPr>
          <p:cNvPr id="5" name="Picture 4">
            <a:extLst>
              <a:ext uri="{FF2B5EF4-FFF2-40B4-BE49-F238E27FC236}">
                <a16:creationId xmlns:a16="http://schemas.microsoft.com/office/drawing/2014/main" id="{3B8E00E0-7A17-4313-9647-D3F141695F1E}"/>
              </a:ext>
            </a:extLst>
          </p:cNvPr>
          <p:cNvPicPr>
            <a:picLocks noChangeAspect="1"/>
          </p:cNvPicPr>
          <p:nvPr/>
        </p:nvPicPr>
        <p:blipFill rotWithShape="1">
          <a:blip r:embed="rId4"/>
          <a:srcRect l="62717" t="12862" r="2956" b="53864"/>
          <a:stretch/>
        </p:blipFill>
        <p:spPr>
          <a:xfrm>
            <a:off x="7493218" y="4144485"/>
            <a:ext cx="4233761" cy="2736000"/>
          </a:xfrm>
          <a:prstGeom prst="rect">
            <a:avLst/>
          </a:prstGeom>
        </p:spPr>
      </p:pic>
    </p:spTree>
    <p:extLst>
      <p:ext uri="{BB962C8B-B14F-4D97-AF65-F5344CB8AC3E}">
        <p14:creationId xmlns:p14="http://schemas.microsoft.com/office/powerpoint/2010/main" val="13920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9231E-18E0-4836-B0AD-182BC0E3F085}"/>
              </a:ext>
            </a:extLst>
          </p:cNvPr>
          <p:cNvSpPr>
            <a:spLocks noGrp="1"/>
          </p:cNvSpPr>
          <p:nvPr>
            <p:ph type="title"/>
          </p:nvPr>
        </p:nvSpPr>
        <p:spPr>
          <a:xfrm>
            <a:off x="999344" y="106659"/>
            <a:ext cx="10193311" cy="1280890"/>
          </a:xfrm>
        </p:spPr>
        <p:txBody>
          <a:bodyPr/>
          <a:lstStyle/>
          <a:p>
            <a:r>
              <a:rPr lang="en-CA" b="1" dirty="0"/>
              <a:t>Esophageal Motility Lab at St. Paul’s Hospital </a:t>
            </a:r>
          </a:p>
        </p:txBody>
      </p:sp>
      <p:pic>
        <p:nvPicPr>
          <p:cNvPr id="5" name="Picture 4">
            <a:extLst>
              <a:ext uri="{FF2B5EF4-FFF2-40B4-BE49-F238E27FC236}">
                <a16:creationId xmlns:a16="http://schemas.microsoft.com/office/drawing/2014/main" id="{EF9872EC-DA42-9FE3-CD22-11AFD373D4BE}"/>
              </a:ext>
            </a:extLst>
          </p:cNvPr>
          <p:cNvPicPr>
            <a:picLocks noChangeAspect="1"/>
          </p:cNvPicPr>
          <p:nvPr/>
        </p:nvPicPr>
        <p:blipFill>
          <a:blip r:embed="rId2"/>
          <a:stretch>
            <a:fillRect/>
          </a:stretch>
        </p:blipFill>
        <p:spPr>
          <a:xfrm>
            <a:off x="3811470" y="1293481"/>
            <a:ext cx="5040000" cy="5457860"/>
          </a:xfrm>
          <a:prstGeom prst="rect">
            <a:avLst/>
          </a:prstGeom>
        </p:spPr>
      </p:pic>
    </p:spTree>
    <p:extLst>
      <p:ext uri="{BB962C8B-B14F-4D97-AF65-F5344CB8AC3E}">
        <p14:creationId xmlns:p14="http://schemas.microsoft.com/office/powerpoint/2010/main" val="1292201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151089" y="213067"/>
            <a:ext cx="8971613" cy="560791"/>
          </a:xfrm>
        </p:spPr>
        <p:txBody>
          <a:bodyPr>
            <a:noAutofit/>
          </a:bodyPr>
          <a:lstStyle/>
          <a:p>
            <a:pPr algn="l"/>
            <a:r>
              <a:rPr lang="en-US" sz="3800" b="1" dirty="0">
                <a:solidFill>
                  <a:srgbClr val="0070C0"/>
                </a:solidFill>
                <a:latin typeface="Calibri" panose="020F0502020204030204" pitchFamily="34" charset="0"/>
                <a:cs typeface="Calibri" panose="020F0502020204030204" pitchFamily="34" charset="0"/>
              </a:rPr>
              <a:t>High-resolution esophageal manometry </a:t>
            </a:r>
          </a:p>
        </p:txBody>
      </p:sp>
      <p:pic>
        <p:nvPicPr>
          <p:cNvPr id="3" name="Picture 2"/>
          <p:cNvPicPr>
            <a:picLocks noChangeAspect="1"/>
          </p:cNvPicPr>
          <p:nvPr/>
        </p:nvPicPr>
        <p:blipFill>
          <a:blip r:embed="rId2"/>
          <a:stretch>
            <a:fillRect/>
          </a:stretch>
        </p:blipFill>
        <p:spPr>
          <a:xfrm>
            <a:off x="2151089" y="1047018"/>
            <a:ext cx="5975627" cy="4488024"/>
          </a:xfrm>
          <a:prstGeom prst="rect">
            <a:avLst/>
          </a:prstGeom>
        </p:spPr>
      </p:pic>
      <p:pic>
        <p:nvPicPr>
          <p:cNvPr id="6" name="Picture 5"/>
          <p:cNvPicPr>
            <a:picLocks noChangeAspect="1"/>
          </p:cNvPicPr>
          <p:nvPr/>
        </p:nvPicPr>
        <p:blipFill>
          <a:blip r:embed="rId3"/>
          <a:stretch>
            <a:fillRect/>
          </a:stretch>
        </p:blipFill>
        <p:spPr>
          <a:xfrm>
            <a:off x="6514397" y="4255874"/>
            <a:ext cx="3667300" cy="2447440"/>
          </a:xfrm>
          <a:prstGeom prst="rect">
            <a:avLst/>
          </a:prstGeom>
        </p:spPr>
      </p:pic>
      <p:pic>
        <p:nvPicPr>
          <p:cNvPr id="8" name="5E72E100-3FB0-4D2F-A268-AC0648D69B1D" descr="cid:86713022-4D61-4D7C-8315-FD2E31E0876D@telus">
            <a:extLst>
              <a:ext uri="{FF2B5EF4-FFF2-40B4-BE49-F238E27FC236}">
                <a16:creationId xmlns:a16="http://schemas.microsoft.com/office/drawing/2014/main" id="{E43E0DCE-A40E-4733-9DC6-1137E8365A42}"/>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l="87138" t="2417" b="5732"/>
          <a:stretch>
            <a:fillRect/>
          </a:stretch>
        </p:blipFill>
        <p:spPr bwMode="auto">
          <a:xfrm>
            <a:off x="10557803" y="190582"/>
            <a:ext cx="1648983" cy="6624000"/>
          </a:xfrm>
          <a:prstGeom prst="rect">
            <a:avLst/>
          </a:prstGeom>
          <a:noFill/>
          <a:ln>
            <a:noFill/>
          </a:ln>
        </p:spPr>
      </p:pic>
    </p:spTree>
    <p:extLst>
      <p:ext uri="{BB962C8B-B14F-4D97-AF65-F5344CB8AC3E}">
        <p14:creationId xmlns:p14="http://schemas.microsoft.com/office/powerpoint/2010/main" val="3177302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C9EC-EFE3-49F3-AB1D-A14DA2A1B868}"/>
              </a:ext>
            </a:extLst>
          </p:cNvPr>
          <p:cNvSpPr>
            <a:spLocks noGrp="1"/>
          </p:cNvSpPr>
          <p:nvPr>
            <p:ph type="title"/>
          </p:nvPr>
        </p:nvSpPr>
        <p:spPr>
          <a:xfrm>
            <a:off x="1640156" y="616991"/>
            <a:ext cx="9310159" cy="762480"/>
          </a:xfrm>
        </p:spPr>
        <p:txBody>
          <a:bodyPr>
            <a:normAutofit fontScale="90000"/>
          </a:bodyPr>
          <a:lstStyle/>
          <a:p>
            <a:r>
              <a:rPr lang="en-CA" sz="4000" b="1" dirty="0">
                <a:latin typeface="Calibri" panose="020F0502020204030204" pitchFamily="34" charset="0"/>
                <a:cs typeface="Calibri" panose="020F0502020204030204" pitchFamily="34" charset="0"/>
              </a:rPr>
              <a:t>High-resolution Esophageal Manometry (HRM)</a:t>
            </a:r>
          </a:p>
        </p:txBody>
      </p:sp>
      <p:pic>
        <p:nvPicPr>
          <p:cNvPr id="4" name="Content Placeholder 3">
            <a:extLst>
              <a:ext uri="{FF2B5EF4-FFF2-40B4-BE49-F238E27FC236}">
                <a16:creationId xmlns:a16="http://schemas.microsoft.com/office/drawing/2014/main" id="{88D2A71F-FBDD-40AA-99C9-82B64490CD6B}"/>
              </a:ext>
            </a:extLst>
          </p:cNvPr>
          <p:cNvPicPr>
            <a:picLocks noGrp="1" noChangeAspect="1"/>
          </p:cNvPicPr>
          <p:nvPr>
            <p:ph idx="1"/>
          </p:nvPr>
        </p:nvPicPr>
        <p:blipFill rotWithShape="1">
          <a:blip r:embed="rId2"/>
          <a:srcRect l="7118" t="24727" r="38580" b="14990"/>
          <a:stretch/>
        </p:blipFill>
        <p:spPr>
          <a:xfrm>
            <a:off x="4096475" y="1544638"/>
            <a:ext cx="7053135" cy="5220000"/>
          </a:xfrm>
          <a:prstGeom prst="rect">
            <a:avLst/>
          </a:prstGeom>
        </p:spPr>
      </p:pic>
      <p:pic>
        <p:nvPicPr>
          <p:cNvPr id="5" name="Picture 4">
            <a:extLst>
              <a:ext uri="{FF2B5EF4-FFF2-40B4-BE49-F238E27FC236}">
                <a16:creationId xmlns:a16="http://schemas.microsoft.com/office/drawing/2014/main" id="{57409296-0A62-4FB3-B128-30258D3D9469}"/>
              </a:ext>
            </a:extLst>
          </p:cNvPr>
          <p:cNvPicPr>
            <a:picLocks noChangeAspect="1"/>
          </p:cNvPicPr>
          <p:nvPr/>
        </p:nvPicPr>
        <p:blipFill rotWithShape="1">
          <a:blip r:embed="rId3"/>
          <a:srcRect l="80898" t="14197" r="3694" b="51821"/>
          <a:stretch/>
        </p:blipFill>
        <p:spPr>
          <a:xfrm>
            <a:off x="771993" y="2068267"/>
            <a:ext cx="2838138" cy="4172742"/>
          </a:xfrm>
          <a:prstGeom prst="rect">
            <a:avLst/>
          </a:prstGeom>
        </p:spPr>
      </p:pic>
    </p:spTree>
    <p:extLst>
      <p:ext uri="{BB962C8B-B14F-4D97-AF65-F5344CB8AC3E}">
        <p14:creationId xmlns:p14="http://schemas.microsoft.com/office/powerpoint/2010/main" val="1746666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83DA-1593-4580-9CC1-E0EC45F1FFA4}"/>
              </a:ext>
            </a:extLst>
          </p:cNvPr>
          <p:cNvSpPr>
            <a:spLocks noGrp="1"/>
          </p:cNvSpPr>
          <p:nvPr>
            <p:ph type="title"/>
          </p:nvPr>
        </p:nvSpPr>
        <p:spPr>
          <a:xfrm>
            <a:off x="1717041" y="624110"/>
            <a:ext cx="9787572" cy="769371"/>
          </a:xfrm>
        </p:spPr>
        <p:txBody>
          <a:bodyPr>
            <a:normAutofit/>
          </a:bodyPr>
          <a:lstStyle/>
          <a:p>
            <a:r>
              <a:rPr lang="en-CA" sz="3200" b="1" dirty="0"/>
              <a:t>Normal Esophageal Manometry and Impedance </a:t>
            </a:r>
          </a:p>
        </p:txBody>
      </p:sp>
      <p:pic>
        <p:nvPicPr>
          <p:cNvPr id="4" name="Content Placeholder 3">
            <a:extLst>
              <a:ext uri="{FF2B5EF4-FFF2-40B4-BE49-F238E27FC236}">
                <a16:creationId xmlns:a16="http://schemas.microsoft.com/office/drawing/2014/main" id="{980624D9-517A-4181-8042-6B5D86A5721B}"/>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9525" y="2109693"/>
            <a:ext cx="5702419" cy="4612640"/>
          </a:xfrm>
          <a:prstGeom prst="rect">
            <a:avLst/>
          </a:prstGeom>
          <a:noFill/>
        </p:spPr>
      </p:pic>
      <p:sp>
        <p:nvSpPr>
          <p:cNvPr id="5" name="Rectangle 4">
            <a:extLst>
              <a:ext uri="{FF2B5EF4-FFF2-40B4-BE49-F238E27FC236}">
                <a16:creationId xmlns:a16="http://schemas.microsoft.com/office/drawing/2014/main" id="{894F7B26-9235-4D73-B0CD-96423C8A368B}"/>
              </a:ext>
            </a:extLst>
          </p:cNvPr>
          <p:cNvSpPr/>
          <p:nvPr/>
        </p:nvSpPr>
        <p:spPr>
          <a:xfrm>
            <a:off x="6075728" y="2070333"/>
            <a:ext cx="723275" cy="477054"/>
          </a:xfrm>
          <a:prstGeom prst="rect">
            <a:avLst/>
          </a:prstGeom>
          <a:noFill/>
        </p:spPr>
        <p:txBody>
          <a:bodyPr wrap="none" lIns="91440" tIns="45720" rIns="91440" bIns="45720">
            <a:spAutoFit/>
          </a:bodyPr>
          <a:lstStyle/>
          <a:p>
            <a:pPr algn="ctr"/>
            <a:r>
              <a:rPr lang="en-US" sz="2500" b="1" cap="none" spc="0" dirty="0">
                <a:ln w="0"/>
                <a:solidFill>
                  <a:schemeClr val="tx1"/>
                </a:solidFill>
                <a:effectLst>
                  <a:outerShdw blurRad="38100" dist="19050" dir="2700000" algn="tl" rotWithShape="0">
                    <a:schemeClr val="dk1">
                      <a:alpha val="40000"/>
                    </a:schemeClr>
                  </a:outerShdw>
                </a:effectLst>
              </a:rPr>
              <a:t>UES</a:t>
            </a:r>
          </a:p>
        </p:txBody>
      </p:sp>
      <p:sp>
        <p:nvSpPr>
          <p:cNvPr id="6" name="Rectangle 5">
            <a:extLst>
              <a:ext uri="{FF2B5EF4-FFF2-40B4-BE49-F238E27FC236}">
                <a16:creationId xmlns:a16="http://schemas.microsoft.com/office/drawing/2014/main" id="{347E96E7-3AA9-432F-A083-1F32F20859D0}"/>
              </a:ext>
            </a:extLst>
          </p:cNvPr>
          <p:cNvSpPr/>
          <p:nvPr/>
        </p:nvSpPr>
        <p:spPr>
          <a:xfrm>
            <a:off x="6139848" y="5466080"/>
            <a:ext cx="659155" cy="477054"/>
          </a:xfrm>
          <a:prstGeom prst="rect">
            <a:avLst/>
          </a:prstGeom>
          <a:noFill/>
        </p:spPr>
        <p:txBody>
          <a:bodyPr wrap="none" lIns="91440" tIns="45720" rIns="91440" bIns="45720">
            <a:spAutoFit/>
          </a:bodyPr>
          <a:lstStyle/>
          <a:p>
            <a:pPr algn="ctr"/>
            <a:r>
              <a:rPr lang="en-US" sz="2500" b="1" dirty="0">
                <a:ln w="0"/>
                <a:effectLst>
                  <a:outerShdw blurRad="38100" dist="19050" dir="2700000" algn="tl" rotWithShape="0">
                    <a:schemeClr val="dk1">
                      <a:alpha val="40000"/>
                    </a:schemeClr>
                  </a:outerShdw>
                </a:effectLst>
              </a:rPr>
              <a:t>L</a:t>
            </a:r>
            <a:r>
              <a:rPr lang="en-US" sz="2500" b="1" cap="none" spc="0" dirty="0">
                <a:ln w="0"/>
                <a:solidFill>
                  <a:schemeClr val="tx1"/>
                </a:solidFill>
                <a:effectLst>
                  <a:outerShdw blurRad="38100" dist="19050" dir="2700000" algn="tl" rotWithShape="0">
                    <a:schemeClr val="dk1">
                      <a:alpha val="40000"/>
                    </a:schemeClr>
                  </a:outerShdw>
                </a:effectLst>
              </a:rPr>
              <a:t>ES</a:t>
            </a:r>
          </a:p>
        </p:txBody>
      </p:sp>
      <p:sp>
        <p:nvSpPr>
          <p:cNvPr id="7" name="Rectangle 6">
            <a:extLst>
              <a:ext uri="{FF2B5EF4-FFF2-40B4-BE49-F238E27FC236}">
                <a16:creationId xmlns:a16="http://schemas.microsoft.com/office/drawing/2014/main" id="{2DF51962-657D-4BEC-8BC1-0E2AE3C7152A}"/>
              </a:ext>
            </a:extLst>
          </p:cNvPr>
          <p:cNvSpPr/>
          <p:nvPr/>
        </p:nvSpPr>
        <p:spPr>
          <a:xfrm>
            <a:off x="2669132" y="2606789"/>
            <a:ext cx="2558713" cy="400110"/>
          </a:xfrm>
          <a:prstGeom prst="rect">
            <a:avLst/>
          </a:prstGeom>
          <a:noFill/>
        </p:spPr>
        <p:txBody>
          <a:bodyPr wrap="none" lIns="91440" tIns="45720" rIns="91440" bIns="45720">
            <a:spAutoFit/>
          </a:bodyPr>
          <a:lstStyle/>
          <a:p>
            <a:pPr algn="ctr"/>
            <a:r>
              <a:rPr lang="en-US" sz="2000" b="1" dirty="0">
                <a:ln w="0"/>
                <a:solidFill>
                  <a:schemeClr val="bg1"/>
                </a:solidFill>
                <a:effectLst>
                  <a:outerShdw blurRad="38100" dist="19050" dir="2700000" algn="tl" rotWithShape="0">
                    <a:schemeClr val="dk1">
                      <a:alpha val="40000"/>
                    </a:schemeClr>
                  </a:outerShdw>
                </a:effectLst>
              </a:rPr>
              <a:t>Striated esophagus</a:t>
            </a:r>
            <a:endParaRPr lang="en-US" sz="2000" b="1" cap="none" spc="0" dirty="0">
              <a:ln w="0"/>
              <a:solidFill>
                <a:schemeClr val="bg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F58D647A-806B-499B-B34F-1E21A88D0F48}"/>
              </a:ext>
            </a:extLst>
          </p:cNvPr>
          <p:cNvSpPr/>
          <p:nvPr/>
        </p:nvSpPr>
        <p:spPr>
          <a:xfrm>
            <a:off x="3858746" y="4681742"/>
            <a:ext cx="3187091" cy="369332"/>
          </a:xfrm>
          <a:prstGeom prst="rect">
            <a:avLst/>
          </a:prstGeom>
          <a:noFill/>
        </p:spPr>
        <p:txBody>
          <a:bodyPr wrap="none" lIns="91440" tIns="45720" rIns="91440" bIns="45720">
            <a:spAutoFit/>
          </a:bodyPr>
          <a:lstStyle/>
          <a:p>
            <a:pPr algn="ctr"/>
            <a:r>
              <a:rPr lang="en-US" b="1" dirty="0">
                <a:ln w="0"/>
                <a:solidFill>
                  <a:schemeClr val="bg1"/>
                </a:solidFill>
                <a:effectLst>
                  <a:outerShdw blurRad="38100" dist="19050" dir="2700000" algn="tl" rotWithShape="0">
                    <a:schemeClr val="dk1">
                      <a:alpha val="40000"/>
                    </a:schemeClr>
                  </a:outerShdw>
                </a:effectLst>
              </a:rPr>
              <a:t>Smooth muscle esophagus</a:t>
            </a:r>
            <a:endParaRPr lang="en-US" b="1" cap="none" spc="0" dirty="0">
              <a:ln w="0"/>
              <a:solidFill>
                <a:schemeClr val="bg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AA26F14E-8EF5-47FA-8C11-2223905BAC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7091" y="1905000"/>
            <a:ext cx="1019567" cy="4817333"/>
          </a:xfrm>
          <a:prstGeom prst="rect">
            <a:avLst/>
          </a:prstGeom>
          <a:noFill/>
          <a:ln>
            <a:noFill/>
          </a:ln>
        </p:spPr>
      </p:pic>
      <p:pic>
        <p:nvPicPr>
          <p:cNvPr id="11" name="Picture 10">
            <a:extLst>
              <a:ext uri="{FF2B5EF4-FFF2-40B4-BE49-F238E27FC236}">
                <a16:creationId xmlns:a16="http://schemas.microsoft.com/office/drawing/2014/main" id="{A16B987D-5095-418A-AF29-4537078110E9}"/>
              </a:ext>
            </a:extLst>
          </p:cNvPr>
          <p:cNvPicPr>
            <a:picLocks noChangeAspect="1"/>
          </p:cNvPicPr>
          <p:nvPr/>
        </p:nvPicPr>
        <p:blipFill rotWithShape="1">
          <a:blip r:embed="rId5"/>
          <a:srcRect t="1" r="3790" b="-1756"/>
          <a:stretch/>
        </p:blipFill>
        <p:spPr>
          <a:xfrm>
            <a:off x="6957897" y="2208804"/>
            <a:ext cx="5320056" cy="4513529"/>
          </a:xfrm>
          <a:prstGeom prst="rect">
            <a:avLst/>
          </a:prstGeom>
        </p:spPr>
      </p:pic>
    </p:spTree>
    <p:extLst>
      <p:ext uri="{BB962C8B-B14F-4D97-AF65-F5344CB8AC3E}">
        <p14:creationId xmlns:p14="http://schemas.microsoft.com/office/powerpoint/2010/main" val="4106042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58A6-0269-4983-BF9A-881D2AA7B156}"/>
              </a:ext>
            </a:extLst>
          </p:cNvPr>
          <p:cNvSpPr>
            <a:spLocks noGrp="1"/>
          </p:cNvSpPr>
          <p:nvPr>
            <p:ph type="title"/>
          </p:nvPr>
        </p:nvSpPr>
        <p:spPr>
          <a:xfrm>
            <a:off x="2504169" y="681710"/>
            <a:ext cx="8911687" cy="755642"/>
          </a:xfrm>
        </p:spPr>
        <p:txBody>
          <a:bodyPr>
            <a:normAutofit fontScale="90000"/>
          </a:bodyPr>
          <a:lstStyle/>
          <a:p>
            <a:r>
              <a:rPr lang="en-CA" sz="3900" b="1" dirty="0"/>
              <a:t>HRM Manometry and Impedance</a:t>
            </a:r>
            <a:r>
              <a:rPr lang="en-CA" sz="3900" dirty="0"/>
              <a:t>: </a:t>
            </a:r>
            <a:br>
              <a:rPr lang="en-CA" sz="2800" dirty="0"/>
            </a:br>
            <a:endParaRPr lang="en-CA" sz="2800" dirty="0">
              <a:solidFill>
                <a:schemeClr val="tx1"/>
              </a:solidFill>
            </a:endParaRPr>
          </a:p>
        </p:txBody>
      </p:sp>
      <p:pic>
        <p:nvPicPr>
          <p:cNvPr id="4" name="Content Placeholder 3">
            <a:extLst>
              <a:ext uri="{FF2B5EF4-FFF2-40B4-BE49-F238E27FC236}">
                <a16:creationId xmlns:a16="http://schemas.microsoft.com/office/drawing/2014/main" id="{E3F5B6B9-350E-4DD2-A916-F1527DD8E05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258" y="2113280"/>
            <a:ext cx="4122857" cy="4475714"/>
          </a:xfrm>
          <a:prstGeom prst="rect">
            <a:avLst/>
          </a:prstGeom>
          <a:noFill/>
          <a:ln>
            <a:noFill/>
          </a:ln>
        </p:spPr>
      </p:pic>
      <p:pic>
        <p:nvPicPr>
          <p:cNvPr id="5" name="Picture 4">
            <a:extLst>
              <a:ext uri="{FF2B5EF4-FFF2-40B4-BE49-F238E27FC236}">
                <a16:creationId xmlns:a16="http://schemas.microsoft.com/office/drawing/2014/main" id="{FC5C5A69-3D11-422F-B45A-D5FDAC6938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779641" y="2113280"/>
            <a:ext cx="4341178" cy="4475714"/>
          </a:xfrm>
          <a:prstGeom prst="rect">
            <a:avLst/>
          </a:prstGeom>
          <a:noFill/>
          <a:ln>
            <a:noFill/>
          </a:ln>
        </p:spPr>
      </p:pic>
      <p:sp>
        <p:nvSpPr>
          <p:cNvPr id="6" name="Rectangle 5">
            <a:extLst>
              <a:ext uri="{FF2B5EF4-FFF2-40B4-BE49-F238E27FC236}">
                <a16:creationId xmlns:a16="http://schemas.microsoft.com/office/drawing/2014/main" id="{4C3AD3AC-2EE9-42F2-8525-59E3956A139C}"/>
              </a:ext>
            </a:extLst>
          </p:cNvPr>
          <p:cNvSpPr/>
          <p:nvPr/>
        </p:nvSpPr>
        <p:spPr>
          <a:xfrm>
            <a:off x="11359752" y="2816456"/>
            <a:ext cx="619079" cy="400110"/>
          </a:xfrm>
          <a:prstGeom prst="rect">
            <a:avLst/>
          </a:prstGeom>
          <a:noFill/>
        </p:spPr>
        <p:txBody>
          <a:bodyPr wrap="none" lIns="91440" tIns="45720" rIns="91440" bIns="45720">
            <a:spAutoFit/>
          </a:bodyPr>
          <a:lstStyle/>
          <a:p>
            <a:pPr algn="ctr"/>
            <a:r>
              <a:rPr lang="en-US" sz="2000" b="1" cap="none" spc="0" dirty="0">
                <a:ln w="0"/>
                <a:solidFill>
                  <a:schemeClr val="tx1"/>
                </a:solidFill>
                <a:effectLst>
                  <a:outerShdw blurRad="38100" dist="19050" dir="2700000" algn="tl" rotWithShape="0">
                    <a:schemeClr val="dk1">
                      <a:alpha val="40000"/>
                    </a:schemeClr>
                  </a:outerShdw>
                </a:effectLst>
              </a:rPr>
              <a:t>UES</a:t>
            </a:r>
          </a:p>
        </p:txBody>
      </p:sp>
      <p:sp>
        <p:nvSpPr>
          <p:cNvPr id="7" name="Rectangle 6">
            <a:extLst>
              <a:ext uri="{FF2B5EF4-FFF2-40B4-BE49-F238E27FC236}">
                <a16:creationId xmlns:a16="http://schemas.microsoft.com/office/drawing/2014/main" id="{6517A8B2-BBA0-42DD-BD68-E7D166EF5EF6}"/>
              </a:ext>
            </a:extLst>
          </p:cNvPr>
          <p:cNvSpPr/>
          <p:nvPr/>
        </p:nvSpPr>
        <p:spPr>
          <a:xfrm>
            <a:off x="6783483" y="2865735"/>
            <a:ext cx="619079" cy="400110"/>
          </a:xfrm>
          <a:prstGeom prst="rect">
            <a:avLst/>
          </a:prstGeom>
          <a:noFill/>
        </p:spPr>
        <p:txBody>
          <a:bodyPr wrap="none" lIns="91440" tIns="45720" rIns="91440" bIns="45720">
            <a:spAutoFit/>
          </a:bodyPr>
          <a:lstStyle/>
          <a:p>
            <a:pPr algn="ctr"/>
            <a:r>
              <a:rPr lang="en-US" sz="2000" b="1" cap="none" spc="0" dirty="0">
                <a:ln w="0"/>
                <a:solidFill>
                  <a:schemeClr val="tx1"/>
                </a:solidFill>
                <a:effectLst>
                  <a:outerShdw blurRad="38100" dist="19050" dir="2700000" algn="tl" rotWithShape="0">
                    <a:schemeClr val="dk1">
                      <a:alpha val="40000"/>
                    </a:schemeClr>
                  </a:outerShdw>
                </a:effectLst>
              </a:rPr>
              <a:t>UES</a:t>
            </a:r>
          </a:p>
        </p:txBody>
      </p:sp>
      <p:sp>
        <p:nvSpPr>
          <p:cNvPr id="9" name="Rectangle 8">
            <a:extLst>
              <a:ext uri="{FF2B5EF4-FFF2-40B4-BE49-F238E27FC236}">
                <a16:creationId xmlns:a16="http://schemas.microsoft.com/office/drawing/2014/main" id="{85E3F749-547A-4B3C-A21E-D7B6BC5DBE95}"/>
              </a:ext>
            </a:extLst>
          </p:cNvPr>
          <p:cNvSpPr/>
          <p:nvPr/>
        </p:nvSpPr>
        <p:spPr>
          <a:xfrm>
            <a:off x="6760759" y="5775760"/>
            <a:ext cx="562975"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L</a:t>
            </a:r>
            <a:r>
              <a:rPr lang="en-US" sz="2000" b="1" cap="none" spc="0" dirty="0">
                <a:ln w="0"/>
                <a:solidFill>
                  <a:schemeClr val="tx1"/>
                </a:solidFill>
                <a:effectLst>
                  <a:outerShdw blurRad="38100" dist="19050" dir="2700000" algn="tl" rotWithShape="0">
                    <a:schemeClr val="dk1">
                      <a:alpha val="40000"/>
                    </a:schemeClr>
                  </a:outerShdw>
                </a:effectLst>
              </a:rPr>
              <a:t>ES</a:t>
            </a:r>
          </a:p>
        </p:txBody>
      </p:sp>
      <p:sp>
        <p:nvSpPr>
          <p:cNvPr id="10" name="Rectangle 9">
            <a:extLst>
              <a:ext uri="{FF2B5EF4-FFF2-40B4-BE49-F238E27FC236}">
                <a16:creationId xmlns:a16="http://schemas.microsoft.com/office/drawing/2014/main" id="{C16CB54F-4C50-4783-A252-2990A807E854}"/>
              </a:ext>
            </a:extLst>
          </p:cNvPr>
          <p:cNvSpPr/>
          <p:nvPr/>
        </p:nvSpPr>
        <p:spPr>
          <a:xfrm>
            <a:off x="11415856" y="5781655"/>
            <a:ext cx="562975"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L</a:t>
            </a:r>
            <a:r>
              <a:rPr lang="en-US" sz="2000" b="1" cap="none" spc="0" dirty="0">
                <a:ln w="0"/>
                <a:solidFill>
                  <a:schemeClr val="tx1"/>
                </a:solidFill>
                <a:effectLst>
                  <a:outerShdw blurRad="38100" dist="19050" dir="2700000" algn="tl" rotWithShape="0">
                    <a:schemeClr val="dk1">
                      <a:alpha val="40000"/>
                    </a:schemeClr>
                  </a:outerShdw>
                </a:effectLst>
              </a:rPr>
              <a:t>ES</a:t>
            </a:r>
          </a:p>
        </p:txBody>
      </p:sp>
      <p:sp>
        <p:nvSpPr>
          <p:cNvPr id="3" name="Rectangle 2">
            <a:extLst>
              <a:ext uri="{FF2B5EF4-FFF2-40B4-BE49-F238E27FC236}">
                <a16:creationId xmlns:a16="http://schemas.microsoft.com/office/drawing/2014/main" id="{37466B63-7623-481E-A1FF-CFFE147365A7}"/>
              </a:ext>
            </a:extLst>
          </p:cNvPr>
          <p:cNvSpPr/>
          <p:nvPr/>
        </p:nvSpPr>
        <p:spPr>
          <a:xfrm>
            <a:off x="1023928" y="4894693"/>
            <a:ext cx="2481769" cy="830997"/>
          </a:xfrm>
          <a:prstGeom prst="rect">
            <a:avLst/>
          </a:prstGeom>
          <a:noFill/>
        </p:spPr>
        <p:txBody>
          <a:bodyPr wrap="none" lIns="91440" tIns="45720" rIns="91440" bIns="45720">
            <a:spAutoFit/>
          </a:bodyPr>
          <a:lstStyle/>
          <a:p>
            <a:pPr marL="285750" indent="-285750" algn="ctr">
              <a:buFontTx/>
              <a:buChar char="-"/>
            </a:pPr>
            <a:r>
              <a:rPr lang="en-CA" sz="1600" b="1" dirty="0"/>
              <a:t>Absent Contractility </a:t>
            </a:r>
          </a:p>
          <a:p>
            <a:pPr marL="285750" indent="-285750" algn="ctr">
              <a:buFontTx/>
              <a:buChar char="-"/>
            </a:pPr>
            <a:r>
              <a:rPr lang="en-CA" sz="1600" b="1" dirty="0"/>
              <a:t>Hypotensive LES</a:t>
            </a:r>
            <a:br>
              <a:rPr lang="en-CA" sz="1600" b="1" dirty="0"/>
            </a:br>
            <a:endParaRPr lang="en-US" sz="15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2544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242-3D28-407B-8072-91A9760CB262}"/>
              </a:ext>
            </a:extLst>
          </p:cNvPr>
          <p:cNvSpPr>
            <a:spLocks noGrp="1"/>
          </p:cNvSpPr>
          <p:nvPr>
            <p:ph type="title"/>
          </p:nvPr>
        </p:nvSpPr>
        <p:spPr>
          <a:xfrm>
            <a:off x="3886657" y="395099"/>
            <a:ext cx="9813343" cy="676370"/>
          </a:xfrm>
        </p:spPr>
        <p:txBody>
          <a:bodyPr>
            <a:normAutofit/>
          </a:bodyPr>
          <a:lstStyle/>
          <a:p>
            <a:r>
              <a:rPr lang="en-CA" sz="2600" b="1" dirty="0"/>
              <a:t>Esophageal dysmotility in Scleroderma</a:t>
            </a:r>
          </a:p>
        </p:txBody>
      </p:sp>
      <p:sp>
        <p:nvSpPr>
          <p:cNvPr id="3" name="Content Placeholder 2">
            <a:extLst>
              <a:ext uri="{FF2B5EF4-FFF2-40B4-BE49-F238E27FC236}">
                <a16:creationId xmlns:a16="http://schemas.microsoft.com/office/drawing/2014/main" id="{D2D2C773-8516-4A52-BEBD-A7EB96D73E2D}"/>
              </a:ext>
            </a:extLst>
          </p:cNvPr>
          <p:cNvSpPr>
            <a:spLocks noGrp="1"/>
          </p:cNvSpPr>
          <p:nvPr>
            <p:ph idx="1"/>
          </p:nvPr>
        </p:nvSpPr>
        <p:spPr>
          <a:xfrm>
            <a:off x="7593838" y="2101247"/>
            <a:ext cx="4467671" cy="4504836"/>
          </a:xfrm>
        </p:spPr>
        <p:txBody>
          <a:bodyPr>
            <a:normAutofit/>
          </a:bodyPr>
          <a:lstStyle/>
          <a:p>
            <a:r>
              <a:rPr lang="en-CA" dirty="0"/>
              <a:t>79 Scleroderma patients</a:t>
            </a:r>
          </a:p>
          <a:p>
            <a:r>
              <a:rPr lang="en-CA" dirty="0"/>
              <a:t>Worse pulmonary function &amp; advanced skin disease in AC</a:t>
            </a:r>
          </a:p>
          <a:p>
            <a:r>
              <a:rPr lang="en-CA" dirty="0"/>
              <a:t>AC: ↑ reflux esophagitis, Barrett’s</a:t>
            </a:r>
          </a:p>
          <a:p>
            <a:r>
              <a:rPr lang="en-CA" dirty="0"/>
              <a:t> Symptoms do not correlated with esophageal dysmotility</a:t>
            </a:r>
          </a:p>
        </p:txBody>
      </p:sp>
      <p:sp>
        <p:nvSpPr>
          <p:cNvPr id="4" name="TextBox 3">
            <a:extLst>
              <a:ext uri="{FF2B5EF4-FFF2-40B4-BE49-F238E27FC236}">
                <a16:creationId xmlns:a16="http://schemas.microsoft.com/office/drawing/2014/main" id="{EF84DDEC-399D-461A-8DAA-F763253C8B18}"/>
              </a:ext>
            </a:extLst>
          </p:cNvPr>
          <p:cNvSpPr txBox="1"/>
          <p:nvPr/>
        </p:nvSpPr>
        <p:spPr>
          <a:xfrm>
            <a:off x="6623396" y="6426203"/>
            <a:ext cx="5679440" cy="400110"/>
          </a:xfrm>
          <a:prstGeom prst="rect">
            <a:avLst/>
          </a:prstGeom>
          <a:noFill/>
        </p:spPr>
        <p:txBody>
          <a:bodyPr wrap="square" rtlCol="0">
            <a:spAutoFit/>
          </a:bodyPr>
          <a:lstStyle/>
          <a:p>
            <a:r>
              <a:rPr lang="en-CA" sz="1000" dirty="0"/>
              <a:t>The association between systemic sclerosis disease manifestations and esophageal HRM parameters. Kimmel J, </a:t>
            </a:r>
            <a:r>
              <a:rPr lang="en-CA" sz="1000" dirty="0" err="1"/>
              <a:t>Pandolfino</a:t>
            </a:r>
            <a:r>
              <a:rPr lang="en-CA" sz="1000" dirty="0"/>
              <a:t> et </a:t>
            </a:r>
            <a:r>
              <a:rPr lang="en-CA" sz="1000" i="1" dirty="0"/>
              <a:t>al. </a:t>
            </a:r>
            <a:r>
              <a:rPr lang="en-CA" sz="1000" dirty="0" err="1"/>
              <a:t>Neurogastromotil</a:t>
            </a:r>
            <a:r>
              <a:rPr lang="en-CA" sz="1000" dirty="0"/>
              <a:t>. 2016 Aug : 28 (8): 1157-1165</a:t>
            </a:r>
          </a:p>
        </p:txBody>
      </p:sp>
      <p:pic>
        <p:nvPicPr>
          <p:cNvPr id="5" name="Picture 4">
            <a:extLst>
              <a:ext uri="{FF2B5EF4-FFF2-40B4-BE49-F238E27FC236}">
                <a16:creationId xmlns:a16="http://schemas.microsoft.com/office/drawing/2014/main" id="{FD1CC366-3D16-470A-978A-753B5AE441BD}"/>
              </a:ext>
            </a:extLst>
          </p:cNvPr>
          <p:cNvPicPr>
            <a:picLocks noChangeAspect="1"/>
          </p:cNvPicPr>
          <p:nvPr/>
        </p:nvPicPr>
        <p:blipFill rotWithShape="1">
          <a:blip r:embed="rId3"/>
          <a:srcRect l="10577" t="13943" r="29915" b="21234"/>
          <a:stretch/>
        </p:blipFill>
        <p:spPr bwMode="auto">
          <a:xfrm>
            <a:off x="229290" y="1386203"/>
            <a:ext cx="6940130" cy="50400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68207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351B-C476-4B56-8832-4E48197BE0B9}"/>
              </a:ext>
            </a:extLst>
          </p:cNvPr>
          <p:cNvSpPr>
            <a:spLocks noGrp="1"/>
          </p:cNvSpPr>
          <p:nvPr>
            <p:ph type="title"/>
          </p:nvPr>
        </p:nvSpPr>
        <p:spPr>
          <a:xfrm>
            <a:off x="1130186" y="542535"/>
            <a:ext cx="8911687" cy="1280890"/>
          </a:xfrm>
        </p:spPr>
        <p:txBody>
          <a:bodyPr>
            <a:normAutofit/>
          </a:bodyPr>
          <a:lstStyle/>
          <a:p>
            <a:r>
              <a:rPr lang="en-CA" sz="4800" b="1" dirty="0">
                <a:latin typeface="Calibri" panose="020F0502020204030204" pitchFamily="34" charset="0"/>
                <a:cs typeface="Calibri" panose="020F0502020204030204" pitchFamily="34" charset="0"/>
              </a:rPr>
              <a:t>Objectives: </a:t>
            </a:r>
            <a:endParaRPr lang="en-CA" sz="4800" b="1" dirty="0"/>
          </a:p>
        </p:txBody>
      </p:sp>
      <p:sp>
        <p:nvSpPr>
          <p:cNvPr id="3" name="Content Placeholder 2">
            <a:extLst>
              <a:ext uri="{FF2B5EF4-FFF2-40B4-BE49-F238E27FC236}">
                <a16:creationId xmlns:a16="http://schemas.microsoft.com/office/drawing/2014/main" id="{53378DDC-37FA-4FE6-B564-B0AC172ED513}"/>
              </a:ext>
            </a:extLst>
          </p:cNvPr>
          <p:cNvSpPr>
            <a:spLocks noGrp="1"/>
          </p:cNvSpPr>
          <p:nvPr>
            <p:ph idx="1"/>
          </p:nvPr>
        </p:nvSpPr>
        <p:spPr>
          <a:xfrm>
            <a:off x="1130186" y="2524846"/>
            <a:ext cx="11061814" cy="3777622"/>
          </a:xfrm>
        </p:spPr>
        <p:txBody>
          <a:bodyPr/>
          <a:lstStyle/>
          <a:p>
            <a:r>
              <a:rPr lang="en-CA" sz="3500" dirty="0">
                <a:latin typeface="Calibri" panose="020F0502020204030204" pitchFamily="34" charset="0"/>
                <a:cs typeface="Calibri" panose="020F0502020204030204" pitchFamily="34" charset="0"/>
              </a:rPr>
              <a:t> Overview of GI manifestation of Scleroderma</a:t>
            </a:r>
          </a:p>
          <a:p>
            <a:r>
              <a:rPr lang="en-CA" sz="3500" dirty="0">
                <a:latin typeface="Calibri" panose="020F0502020204030204" pitchFamily="34" charset="0"/>
                <a:cs typeface="Calibri" panose="020F0502020204030204" pitchFamily="34" charset="0"/>
              </a:rPr>
              <a:t> Pertinent diagnostic tests </a:t>
            </a:r>
            <a:r>
              <a:rPr lang="en-CA" sz="3000" dirty="0">
                <a:latin typeface="Calibri" panose="020F0502020204030204" pitchFamily="34" charset="0"/>
                <a:cs typeface="Calibri" panose="020F0502020204030204" pitchFamily="34" charset="0"/>
              </a:rPr>
              <a:t>(what is currently available in BC) </a:t>
            </a:r>
          </a:p>
          <a:p>
            <a:r>
              <a:rPr lang="en-CA" sz="3500" dirty="0">
                <a:latin typeface="Calibri" panose="020F0502020204030204" pitchFamily="34" charset="0"/>
                <a:cs typeface="Calibri" panose="020F0502020204030204" pitchFamily="34" charset="0"/>
              </a:rPr>
              <a:t> Helpful life-style modifications, impacting gut health</a:t>
            </a:r>
          </a:p>
          <a:p>
            <a:r>
              <a:rPr lang="en-CA" sz="3500" dirty="0">
                <a:latin typeface="Calibri" panose="020F0502020204030204" pitchFamily="34" charset="0"/>
                <a:cs typeface="Calibri" panose="020F0502020204030204" pitchFamily="34" charset="0"/>
              </a:rPr>
              <a:t> Pharmacologic options </a:t>
            </a:r>
          </a:p>
          <a:p>
            <a:pPr marL="0" indent="0">
              <a:buNone/>
            </a:pPr>
            <a:endParaRPr lang="en-CA" dirty="0"/>
          </a:p>
        </p:txBody>
      </p:sp>
      <p:pic>
        <p:nvPicPr>
          <p:cNvPr id="4" name="Picture 3">
            <a:extLst>
              <a:ext uri="{FF2B5EF4-FFF2-40B4-BE49-F238E27FC236}">
                <a16:creationId xmlns:a16="http://schemas.microsoft.com/office/drawing/2014/main" id="{BB80B1A3-7916-41A5-BF03-7944FB48EB11}"/>
              </a:ext>
            </a:extLst>
          </p:cNvPr>
          <p:cNvPicPr>
            <a:picLocks noChangeAspect="1"/>
          </p:cNvPicPr>
          <p:nvPr/>
        </p:nvPicPr>
        <p:blipFill rotWithShape="1">
          <a:blip r:embed="rId2"/>
          <a:srcRect l="57211" t="28722" r="23203" b="55280"/>
          <a:stretch/>
        </p:blipFill>
        <p:spPr>
          <a:xfrm>
            <a:off x="8820176" y="0"/>
            <a:ext cx="3371824" cy="1836000"/>
          </a:xfrm>
          <a:prstGeom prst="rect">
            <a:avLst/>
          </a:prstGeom>
        </p:spPr>
      </p:pic>
      <p:sp>
        <p:nvSpPr>
          <p:cNvPr id="5" name="TextBox 4">
            <a:extLst>
              <a:ext uri="{FF2B5EF4-FFF2-40B4-BE49-F238E27FC236}">
                <a16:creationId xmlns:a16="http://schemas.microsoft.com/office/drawing/2014/main" id="{C45A0BD0-2DDB-ED0B-FC2A-97DC16AFEED8}"/>
              </a:ext>
            </a:extLst>
          </p:cNvPr>
          <p:cNvSpPr txBox="1"/>
          <p:nvPr/>
        </p:nvSpPr>
        <p:spPr>
          <a:xfrm>
            <a:off x="8186738" y="2857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66910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DB66-4761-4BB1-AB9C-F9C31B56BCE7}"/>
              </a:ext>
            </a:extLst>
          </p:cNvPr>
          <p:cNvSpPr>
            <a:spLocks noGrp="1"/>
          </p:cNvSpPr>
          <p:nvPr>
            <p:ph type="title"/>
          </p:nvPr>
        </p:nvSpPr>
        <p:spPr>
          <a:xfrm>
            <a:off x="494711" y="346542"/>
            <a:ext cx="8911687" cy="912382"/>
          </a:xfrm>
        </p:spPr>
        <p:txBody>
          <a:bodyPr>
            <a:normAutofit/>
          </a:bodyPr>
          <a:lstStyle/>
          <a:p>
            <a:r>
              <a:rPr lang="en-CA" sz="4000" b="1" dirty="0">
                <a:latin typeface="Calibri" panose="020F0502020204030204" pitchFamily="34" charset="0"/>
                <a:cs typeface="Calibri" panose="020F0502020204030204" pitchFamily="34" charset="0"/>
              </a:rPr>
              <a:t>Non-Pharmacologic Management</a:t>
            </a:r>
          </a:p>
        </p:txBody>
      </p:sp>
      <p:sp>
        <p:nvSpPr>
          <p:cNvPr id="3" name="Content Placeholder 2">
            <a:extLst>
              <a:ext uri="{FF2B5EF4-FFF2-40B4-BE49-F238E27FC236}">
                <a16:creationId xmlns:a16="http://schemas.microsoft.com/office/drawing/2014/main" id="{730E09E8-6883-4131-9211-47DD4957CB44}"/>
              </a:ext>
            </a:extLst>
          </p:cNvPr>
          <p:cNvSpPr>
            <a:spLocks noGrp="1"/>
          </p:cNvSpPr>
          <p:nvPr>
            <p:ph idx="1"/>
          </p:nvPr>
        </p:nvSpPr>
        <p:spPr>
          <a:xfrm>
            <a:off x="494711" y="1680537"/>
            <a:ext cx="10200806" cy="4374730"/>
          </a:xfrm>
        </p:spPr>
        <p:txBody>
          <a:bodyPr>
            <a:normAutofit lnSpcReduction="10000"/>
          </a:bodyPr>
          <a:lstStyle/>
          <a:p>
            <a:r>
              <a:rPr lang="en-CA" sz="2500" dirty="0">
                <a:latin typeface="Calibri" panose="020F0502020204030204" pitchFamily="34" charset="0"/>
                <a:cs typeface="Calibri" panose="020F0502020204030204" pitchFamily="34" charset="0"/>
              </a:rPr>
              <a:t>If Sicca syndrome, use artificial saliva, gum, drink liquid/ water </a:t>
            </a:r>
          </a:p>
          <a:p>
            <a:r>
              <a:rPr lang="en-CA" sz="2500" dirty="0">
                <a:latin typeface="Calibri" panose="020F0502020204030204" pitchFamily="34" charset="0"/>
                <a:cs typeface="Calibri" panose="020F0502020204030204" pitchFamily="34" charset="0"/>
              </a:rPr>
              <a:t>Exercise to maintain BMI less between normal range 19-25</a:t>
            </a:r>
          </a:p>
          <a:p>
            <a:r>
              <a:rPr lang="en-CA" sz="2500" dirty="0">
                <a:latin typeface="Calibri" panose="020F0502020204030204" pitchFamily="34" charset="0"/>
                <a:cs typeface="Calibri" panose="020F0502020204030204" pitchFamily="34" charset="0"/>
              </a:rPr>
              <a:t>Avoid large meals at night, last meal should be 3-4 hours before bedtime </a:t>
            </a:r>
          </a:p>
          <a:p>
            <a:r>
              <a:rPr lang="en-CA" sz="2500" dirty="0">
                <a:latin typeface="Calibri" panose="020F0502020204030204" pitchFamily="34" charset="0"/>
                <a:cs typeface="Calibri" panose="020F0502020204030204" pitchFamily="34" charset="0"/>
              </a:rPr>
              <a:t>Elevate head of bed by 30-40 degrees </a:t>
            </a:r>
          </a:p>
          <a:p>
            <a:r>
              <a:rPr lang="en-CA" sz="2500" dirty="0">
                <a:latin typeface="Calibri" panose="020F0502020204030204" pitchFamily="34" charset="0"/>
                <a:cs typeface="Calibri" panose="020F0502020204030204" pitchFamily="34" charset="0"/>
              </a:rPr>
              <a:t>Eat frequently, smaller potion during the day</a:t>
            </a:r>
          </a:p>
          <a:p>
            <a:r>
              <a:rPr lang="en-CA" sz="2500" dirty="0">
                <a:latin typeface="Calibri" panose="020F0502020204030204" pitchFamily="34" charset="0"/>
                <a:cs typeface="Calibri" panose="020F0502020204030204" pitchFamily="34" charset="0"/>
              </a:rPr>
              <a:t>Avoid trigger food </a:t>
            </a:r>
          </a:p>
          <a:p>
            <a:r>
              <a:rPr lang="en-CA" sz="2500" dirty="0">
                <a:latin typeface="Calibri" panose="020F0502020204030204" pitchFamily="34" charset="0"/>
                <a:cs typeface="Calibri" panose="020F0502020204030204" pitchFamily="34" charset="0"/>
              </a:rPr>
              <a:t>Ensure adequate chewing, space out bites, drink small amount of fluid after each bite </a:t>
            </a:r>
          </a:p>
          <a:p>
            <a:r>
              <a:rPr lang="en-CA" sz="2500" dirty="0">
                <a:latin typeface="Calibri" panose="020F0502020204030204" pitchFamily="34" charset="0"/>
                <a:cs typeface="Calibri" panose="020F0502020204030204" pitchFamily="34" charset="0"/>
              </a:rPr>
              <a:t>Carbonated drinks (may improve esophageal clearance, worsens bloating)</a:t>
            </a:r>
          </a:p>
          <a:p>
            <a:endParaRPr lang="en-CA"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2597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A5B4-6CAF-40C0-B555-13371EC79856}"/>
              </a:ext>
            </a:extLst>
          </p:cNvPr>
          <p:cNvSpPr>
            <a:spLocks noGrp="1"/>
          </p:cNvSpPr>
          <p:nvPr>
            <p:ph type="title"/>
          </p:nvPr>
        </p:nvSpPr>
        <p:spPr>
          <a:xfrm>
            <a:off x="321213" y="351349"/>
            <a:ext cx="8911687" cy="829936"/>
          </a:xfrm>
        </p:spPr>
        <p:txBody>
          <a:bodyPr>
            <a:normAutofit/>
          </a:bodyPr>
          <a:lstStyle/>
          <a:p>
            <a:r>
              <a:rPr lang="en-CA" sz="4000" b="1" dirty="0">
                <a:latin typeface="Calibri" panose="020F0502020204030204" pitchFamily="34" charset="0"/>
                <a:cs typeface="Calibri" panose="020F0502020204030204" pitchFamily="34" charset="0"/>
              </a:rPr>
              <a:t>Pharmacologic Therapies  </a:t>
            </a:r>
          </a:p>
        </p:txBody>
      </p:sp>
      <p:sp>
        <p:nvSpPr>
          <p:cNvPr id="3" name="Content Placeholder 2">
            <a:extLst>
              <a:ext uri="{FF2B5EF4-FFF2-40B4-BE49-F238E27FC236}">
                <a16:creationId xmlns:a16="http://schemas.microsoft.com/office/drawing/2014/main" id="{960B9E4F-5396-4768-AE4E-F6CFEFD3390D}"/>
              </a:ext>
            </a:extLst>
          </p:cNvPr>
          <p:cNvSpPr>
            <a:spLocks noGrp="1"/>
          </p:cNvSpPr>
          <p:nvPr>
            <p:ph idx="1"/>
          </p:nvPr>
        </p:nvSpPr>
        <p:spPr>
          <a:xfrm>
            <a:off x="317500" y="1743074"/>
            <a:ext cx="11298238" cy="5114925"/>
          </a:xfrm>
        </p:spPr>
        <p:txBody>
          <a:bodyPr>
            <a:normAutofit fontScale="77500" lnSpcReduction="20000"/>
          </a:bodyPr>
          <a:lstStyle/>
          <a:p>
            <a:r>
              <a:rPr lang="en-CA" sz="2500" b="1" dirty="0">
                <a:latin typeface="Calibri" panose="020F0502020204030204" pitchFamily="34" charset="0"/>
                <a:cs typeface="Calibri" panose="020F0502020204030204" pitchFamily="34" charset="0"/>
              </a:rPr>
              <a:t>OTC options</a:t>
            </a:r>
            <a:r>
              <a:rPr lang="en-CA" sz="2500" dirty="0">
                <a:latin typeface="Calibri" panose="020F0502020204030204" pitchFamily="34" charset="0"/>
                <a:cs typeface="Calibri" panose="020F0502020204030204" pitchFamily="34" charset="0"/>
              </a:rPr>
              <a:t>: Tums, Liquid </a:t>
            </a:r>
            <a:r>
              <a:rPr lang="en-CA" sz="2500" dirty="0" err="1">
                <a:latin typeface="Calibri" panose="020F0502020204030204" pitchFamily="34" charset="0"/>
                <a:cs typeface="Calibri" panose="020F0502020204030204" pitchFamily="34" charset="0"/>
              </a:rPr>
              <a:t>Gaviscan</a:t>
            </a:r>
            <a:endParaRPr lang="en-CA" sz="2500" dirty="0">
              <a:latin typeface="Calibri" panose="020F0502020204030204" pitchFamily="34" charset="0"/>
              <a:cs typeface="Calibri" panose="020F0502020204030204" pitchFamily="34" charset="0"/>
            </a:endParaRPr>
          </a:p>
          <a:p>
            <a:r>
              <a:rPr lang="en-CA" sz="2500" b="1" dirty="0">
                <a:latin typeface="Calibri" panose="020F0502020204030204" pitchFamily="34" charset="0"/>
                <a:cs typeface="Calibri" panose="020F0502020204030204" pitchFamily="34" charset="0"/>
              </a:rPr>
              <a:t>H2-receptor antagonist</a:t>
            </a:r>
            <a:r>
              <a:rPr lang="en-CA" sz="2500" dirty="0">
                <a:latin typeface="Calibri" panose="020F0502020204030204" pitchFamily="34" charset="0"/>
                <a:cs typeface="Calibri" panose="020F0502020204030204" pitchFamily="34" charset="0"/>
              </a:rPr>
              <a:t>: Ranitidine, Famotidine </a:t>
            </a:r>
          </a:p>
          <a:p>
            <a:r>
              <a:rPr lang="en-CA" sz="2500" b="1" dirty="0">
                <a:latin typeface="Calibri" panose="020F0502020204030204" pitchFamily="34" charset="0"/>
                <a:cs typeface="Calibri" panose="020F0502020204030204" pitchFamily="34" charset="0"/>
              </a:rPr>
              <a:t>Coating agents</a:t>
            </a:r>
            <a:r>
              <a:rPr lang="en-CA" sz="2500" dirty="0">
                <a:latin typeface="Calibri" panose="020F0502020204030204" pitchFamily="34" charset="0"/>
                <a:cs typeface="Calibri" panose="020F0502020204030204" pitchFamily="34" charset="0"/>
              </a:rPr>
              <a:t>: Liquid </a:t>
            </a:r>
            <a:r>
              <a:rPr lang="en-CA" sz="2500" dirty="0" err="1">
                <a:latin typeface="Calibri" panose="020F0502020204030204" pitchFamily="34" charset="0"/>
                <a:cs typeface="Calibri" panose="020F0502020204030204" pitchFamily="34" charset="0"/>
              </a:rPr>
              <a:t>Gaviscan</a:t>
            </a:r>
            <a:r>
              <a:rPr lang="en-CA" sz="2500" dirty="0">
                <a:latin typeface="Calibri" panose="020F0502020204030204" pitchFamily="34" charset="0"/>
                <a:cs typeface="Calibri" panose="020F0502020204030204" pitchFamily="34" charset="0"/>
              </a:rPr>
              <a:t>, </a:t>
            </a:r>
            <a:r>
              <a:rPr lang="en-CA" sz="2500" dirty="0" err="1">
                <a:latin typeface="Calibri" panose="020F0502020204030204" pitchFamily="34" charset="0"/>
                <a:cs typeface="Calibri" panose="020F0502020204030204" pitchFamily="34" charset="0"/>
              </a:rPr>
              <a:t>Sulcrate</a:t>
            </a:r>
            <a:r>
              <a:rPr lang="en-CA" sz="2500" dirty="0">
                <a:latin typeface="Calibri" panose="020F0502020204030204" pitchFamily="34" charset="0"/>
                <a:cs typeface="Calibri" panose="020F0502020204030204" pitchFamily="34" charset="0"/>
              </a:rPr>
              <a:t> (Sucralfate)</a:t>
            </a:r>
          </a:p>
          <a:p>
            <a:r>
              <a:rPr lang="en-CA" sz="2500" b="1" dirty="0">
                <a:latin typeface="Calibri" panose="020F0502020204030204" pitchFamily="34" charset="0"/>
                <a:cs typeface="Calibri" panose="020F0502020204030204" pitchFamily="34" charset="0"/>
              </a:rPr>
              <a:t>Proton-pump inhibitors: </a:t>
            </a:r>
            <a:br>
              <a:rPr lang="en-CA" sz="25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 </a:t>
            </a:r>
            <a:r>
              <a:rPr lang="en-CA" sz="2400" dirty="0" err="1">
                <a:latin typeface="Calibri" panose="020F0502020204030204" pitchFamily="34" charset="0"/>
                <a:cs typeface="Calibri" panose="020F0502020204030204" pitchFamily="34" charset="0"/>
              </a:rPr>
              <a:t>Pantoloprazole</a:t>
            </a:r>
            <a:r>
              <a:rPr lang="en-CA" sz="2400" dirty="0">
                <a:latin typeface="Calibri" panose="020F0502020204030204" pitchFamily="34" charset="0"/>
                <a:cs typeface="Calibri" panose="020F0502020204030204" pitchFamily="34" charset="0"/>
              </a:rPr>
              <a:t> (</a:t>
            </a:r>
            <a:r>
              <a:rPr lang="en-CA" sz="2400" dirty="0" err="1">
                <a:latin typeface="Calibri" panose="020F0502020204030204" pitchFamily="34" charset="0"/>
                <a:cs typeface="Calibri" panose="020F0502020204030204" pitchFamily="34" charset="0"/>
              </a:rPr>
              <a:t>Pantoloc</a:t>
            </a:r>
            <a:r>
              <a:rPr lang="en-CA" sz="2400" dirty="0">
                <a:latin typeface="Calibri" panose="020F0502020204030204" pitchFamily="34" charset="0"/>
                <a:cs typeface="Calibri" panose="020F0502020204030204" pitchFamily="34" charset="0"/>
              </a:rPr>
              <a:t>, Tecta)</a:t>
            </a:r>
            <a:br>
              <a:rPr lang="en-CA" sz="24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 Omeprazole (</a:t>
            </a:r>
            <a:r>
              <a:rPr lang="en-CA" sz="2400" dirty="0" err="1">
                <a:latin typeface="Calibri" panose="020F0502020204030204" pitchFamily="34" charset="0"/>
                <a:cs typeface="Calibri" panose="020F0502020204030204" pitchFamily="34" charset="0"/>
              </a:rPr>
              <a:t>Losec</a:t>
            </a:r>
            <a:r>
              <a:rPr lang="en-CA" sz="2400" dirty="0">
                <a:latin typeface="Calibri" panose="020F0502020204030204" pitchFamily="34" charset="0"/>
                <a:cs typeface="Calibri" panose="020F0502020204030204" pitchFamily="34" charset="0"/>
              </a:rPr>
              <a:t>)</a:t>
            </a:r>
            <a:br>
              <a:rPr lang="en-CA" sz="24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 </a:t>
            </a:r>
            <a:r>
              <a:rPr lang="en-CA" sz="2400" dirty="0" err="1">
                <a:latin typeface="Calibri" panose="020F0502020204030204" pitchFamily="34" charset="0"/>
                <a:cs typeface="Calibri" panose="020F0502020204030204" pitchFamily="34" charset="0"/>
              </a:rPr>
              <a:t>Esomperazole</a:t>
            </a:r>
            <a:r>
              <a:rPr lang="en-CA" sz="2400" dirty="0">
                <a:latin typeface="Calibri" panose="020F0502020204030204" pitchFamily="34" charset="0"/>
                <a:cs typeface="Calibri" panose="020F0502020204030204" pitchFamily="34" charset="0"/>
              </a:rPr>
              <a:t> (Nexium)</a:t>
            </a:r>
            <a:br>
              <a:rPr lang="en-CA" sz="24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 Rabeprazole (</a:t>
            </a:r>
            <a:r>
              <a:rPr lang="en-CA" sz="2400" dirty="0" err="1">
                <a:latin typeface="Calibri" panose="020F0502020204030204" pitchFamily="34" charset="0"/>
                <a:cs typeface="Calibri" panose="020F0502020204030204" pitchFamily="34" charset="0"/>
              </a:rPr>
              <a:t>Pariet</a:t>
            </a:r>
            <a:r>
              <a:rPr lang="en-CA" sz="2400" dirty="0">
                <a:latin typeface="Calibri" panose="020F0502020204030204" pitchFamily="34" charset="0"/>
                <a:cs typeface="Calibri" panose="020F0502020204030204" pitchFamily="34" charset="0"/>
              </a:rPr>
              <a:t>)</a:t>
            </a:r>
            <a:br>
              <a:rPr lang="en-CA" sz="24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 </a:t>
            </a:r>
            <a:r>
              <a:rPr lang="en-CA" sz="2400" dirty="0" err="1">
                <a:latin typeface="Calibri" panose="020F0502020204030204" pitchFamily="34" charset="0"/>
                <a:cs typeface="Calibri" panose="020F0502020204030204" pitchFamily="34" charset="0"/>
              </a:rPr>
              <a:t>Dexlansoprazole</a:t>
            </a:r>
            <a:r>
              <a:rPr lang="en-CA" sz="2400" dirty="0">
                <a:latin typeface="Calibri" panose="020F0502020204030204" pitchFamily="34" charset="0"/>
                <a:cs typeface="Calibri" panose="020F0502020204030204" pitchFamily="34" charset="0"/>
              </a:rPr>
              <a:t> (Dexilant) </a:t>
            </a:r>
            <a:br>
              <a:rPr lang="en-CA" sz="24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 Lansoprazole (</a:t>
            </a:r>
            <a:r>
              <a:rPr lang="en-CA" sz="2400" dirty="0" err="1">
                <a:latin typeface="Calibri" panose="020F0502020204030204" pitchFamily="34" charset="0"/>
                <a:cs typeface="Calibri" panose="020F0502020204030204" pitchFamily="34" charset="0"/>
              </a:rPr>
              <a:t>Prevacid</a:t>
            </a:r>
            <a:r>
              <a:rPr lang="en-CA" sz="2400" dirty="0">
                <a:latin typeface="Calibri" panose="020F0502020204030204" pitchFamily="34" charset="0"/>
                <a:cs typeface="Calibri" panose="020F0502020204030204" pitchFamily="34" charset="0"/>
              </a:rPr>
              <a:t>) </a:t>
            </a:r>
          </a:p>
          <a:p>
            <a:r>
              <a:rPr lang="en-CA" sz="2500" b="1" dirty="0">
                <a:latin typeface="Calibri" panose="020F0502020204030204" pitchFamily="34" charset="0"/>
                <a:cs typeface="Calibri" panose="020F0502020204030204" pitchFamily="34" charset="0"/>
              </a:rPr>
              <a:t>Baclofen </a:t>
            </a:r>
            <a:r>
              <a:rPr lang="en-CA" sz="2500" dirty="0">
                <a:latin typeface="Calibri" panose="020F0502020204030204" pitchFamily="34" charset="0"/>
                <a:cs typeface="Calibri" panose="020F0502020204030204" pitchFamily="34" charset="0"/>
              </a:rPr>
              <a:t>(less tolerated)</a:t>
            </a:r>
          </a:p>
          <a:p>
            <a:r>
              <a:rPr lang="en-CA" sz="2500" b="1" dirty="0">
                <a:latin typeface="Calibri" panose="020F0502020204030204" pitchFamily="34" charset="0"/>
                <a:cs typeface="Calibri" panose="020F0502020204030204" pitchFamily="34" charset="0"/>
              </a:rPr>
              <a:t>Buspirone: </a:t>
            </a:r>
            <a:r>
              <a:rPr lang="en-CA" sz="2500" dirty="0">
                <a:latin typeface="Calibri" panose="020F0502020204030204" pitchFamily="34" charset="0"/>
                <a:cs typeface="Calibri" panose="020F0502020204030204" pitchFamily="34" charset="0"/>
              </a:rPr>
              <a:t>(off-label use)</a:t>
            </a:r>
            <a:br>
              <a:rPr lang="en-CA" sz="2500" dirty="0">
                <a:latin typeface="Calibri" panose="020F0502020204030204" pitchFamily="34" charset="0"/>
                <a:cs typeface="Calibri" panose="020F0502020204030204" pitchFamily="34" charset="0"/>
              </a:rPr>
            </a:br>
            <a:r>
              <a:rPr lang="en-CA" sz="2500" dirty="0">
                <a:latin typeface="Calibri" panose="020F0502020204030204" pitchFamily="34" charset="0"/>
                <a:cs typeface="Calibri" panose="020F0502020204030204" pitchFamily="34" charset="0"/>
              </a:rPr>
              <a:t>- Case-series in scleroderma patients shown it may improve esophageal body contraction, increases LES pressure</a:t>
            </a:r>
          </a:p>
          <a:p>
            <a:r>
              <a:rPr lang="en-CA" sz="1900" b="1" dirty="0" err="1"/>
              <a:t>Promotilic</a:t>
            </a:r>
            <a:r>
              <a:rPr lang="en-CA" sz="1900" b="1" dirty="0"/>
              <a:t> agents</a:t>
            </a:r>
            <a:r>
              <a:rPr lang="en-CA" dirty="0"/>
              <a:t>: (main site of action is beyond the esophagus, less effect on esophagus itself)</a:t>
            </a:r>
            <a:br>
              <a:rPr lang="en-CA" dirty="0"/>
            </a:br>
            <a:r>
              <a:rPr lang="en-CA" dirty="0"/>
              <a:t>- Metoclopramide (</a:t>
            </a:r>
            <a:r>
              <a:rPr lang="en-CA" dirty="0" err="1"/>
              <a:t>Maxeran</a:t>
            </a:r>
            <a:r>
              <a:rPr lang="en-CA" dirty="0"/>
              <a:t>, </a:t>
            </a:r>
            <a:r>
              <a:rPr lang="en-CA" dirty="0" err="1"/>
              <a:t>Metonia</a:t>
            </a:r>
            <a:r>
              <a:rPr lang="en-CA" dirty="0"/>
              <a:t>)</a:t>
            </a:r>
            <a:br>
              <a:rPr lang="en-CA" dirty="0"/>
            </a:br>
            <a:r>
              <a:rPr lang="en-CA" dirty="0"/>
              <a:t>- Domperidone (</a:t>
            </a:r>
            <a:r>
              <a:rPr lang="en-CA" dirty="0" err="1"/>
              <a:t>Motilium</a:t>
            </a:r>
            <a:r>
              <a:rPr lang="en-CA" dirty="0"/>
              <a:t>) </a:t>
            </a:r>
            <a:br>
              <a:rPr lang="en-CA" dirty="0"/>
            </a:br>
            <a:r>
              <a:rPr lang="en-CA" dirty="0"/>
              <a:t>- Prucalopride (</a:t>
            </a:r>
            <a:r>
              <a:rPr lang="en-CA" dirty="0" err="1"/>
              <a:t>Resotran</a:t>
            </a:r>
            <a:r>
              <a:rPr lang="en-CA" dirty="0"/>
              <a:t>, </a:t>
            </a:r>
            <a:r>
              <a:rPr lang="en-CA" dirty="0" err="1"/>
              <a:t>Resolor</a:t>
            </a:r>
            <a:r>
              <a:rPr lang="en-CA" dirty="0"/>
              <a:t>)</a:t>
            </a:r>
            <a:br>
              <a:rPr lang="en-CA" dirty="0"/>
            </a:br>
            <a:r>
              <a:rPr lang="en-CA" dirty="0"/>
              <a:t>- Erythromycin/ Azithromycin </a:t>
            </a:r>
          </a:p>
        </p:txBody>
      </p:sp>
    </p:spTree>
    <p:extLst>
      <p:ext uri="{BB962C8B-B14F-4D97-AF65-F5344CB8AC3E}">
        <p14:creationId xmlns:p14="http://schemas.microsoft.com/office/powerpoint/2010/main" val="175905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40A7-6F46-48DB-BD99-167C94CF730C}"/>
              </a:ext>
            </a:extLst>
          </p:cNvPr>
          <p:cNvSpPr>
            <a:spLocks noGrp="1"/>
          </p:cNvSpPr>
          <p:nvPr>
            <p:ph type="title"/>
          </p:nvPr>
        </p:nvSpPr>
        <p:spPr>
          <a:xfrm>
            <a:off x="1566099" y="369278"/>
            <a:ext cx="8911687" cy="799956"/>
          </a:xfrm>
        </p:spPr>
        <p:txBody>
          <a:bodyPr>
            <a:normAutofit fontScale="90000"/>
          </a:bodyPr>
          <a:lstStyle/>
          <a:p>
            <a:r>
              <a:rPr lang="en-CA" b="1" dirty="0">
                <a:latin typeface="Calibri" panose="020F0502020204030204" pitchFamily="34" charset="0"/>
                <a:cs typeface="Calibri" panose="020F0502020204030204" pitchFamily="34" charset="0"/>
              </a:rPr>
              <a:t>Safety Concern of PPI Use: true fact or fake news?</a:t>
            </a:r>
          </a:p>
        </p:txBody>
      </p:sp>
      <p:pic>
        <p:nvPicPr>
          <p:cNvPr id="5" name="Picture 4">
            <a:extLst>
              <a:ext uri="{FF2B5EF4-FFF2-40B4-BE49-F238E27FC236}">
                <a16:creationId xmlns:a16="http://schemas.microsoft.com/office/drawing/2014/main" id="{9C22F543-20E5-4908-92E0-D608AE335BEE}"/>
              </a:ext>
            </a:extLst>
          </p:cNvPr>
          <p:cNvPicPr>
            <a:picLocks noChangeAspect="1"/>
          </p:cNvPicPr>
          <p:nvPr/>
        </p:nvPicPr>
        <p:blipFill rotWithShape="1">
          <a:blip r:embed="rId2"/>
          <a:srcRect l="28045" t="8088" r="34068" b="28646"/>
          <a:stretch/>
        </p:blipFill>
        <p:spPr>
          <a:xfrm>
            <a:off x="7107236" y="1169234"/>
            <a:ext cx="3897443" cy="4338825"/>
          </a:xfrm>
          <a:prstGeom prst="rect">
            <a:avLst/>
          </a:prstGeom>
        </p:spPr>
      </p:pic>
      <p:sp>
        <p:nvSpPr>
          <p:cNvPr id="7" name="Content Placeholder 6">
            <a:extLst>
              <a:ext uri="{FF2B5EF4-FFF2-40B4-BE49-F238E27FC236}">
                <a16:creationId xmlns:a16="http://schemas.microsoft.com/office/drawing/2014/main" id="{8EBCE851-E901-4568-A9BD-D2564BF4B079}"/>
              </a:ext>
            </a:extLst>
          </p:cNvPr>
          <p:cNvSpPr>
            <a:spLocks noGrp="1"/>
          </p:cNvSpPr>
          <p:nvPr>
            <p:ph idx="1"/>
          </p:nvPr>
        </p:nvSpPr>
        <p:spPr/>
        <p:txBody>
          <a:bodyPr/>
          <a:lstStyle/>
          <a:p>
            <a:pPr marL="0" indent="0">
              <a:buNone/>
            </a:pPr>
            <a:endParaRPr lang="en-CA" dirty="0"/>
          </a:p>
        </p:txBody>
      </p:sp>
      <p:pic>
        <p:nvPicPr>
          <p:cNvPr id="8" name="Picture 7">
            <a:extLst>
              <a:ext uri="{FF2B5EF4-FFF2-40B4-BE49-F238E27FC236}">
                <a16:creationId xmlns:a16="http://schemas.microsoft.com/office/drawing/2014/main" id="{A611A186-90AF-466E-BD42-ABC350476445}"/>
              </a:ext>
            </a:extLst>
          </p:cNvPr>
          <p:cNvPicPr>
            <a:picLocks noChangeAspect="1"/>
          </p:cNvPicPr>
          <p:nvPr/>
        </p:nvPicPr>
        <p:blipFill rotWithShape="1">
          <a:blip r:embed="rId3"/>
          <a:srcRect l="28409" t="8088" r="31372" b="41967"/>
          <a:stretch/>
        </p:blipFill>
        <p:spPr>
          <a:xfrm>
            <a:off x="2268024" y="1484105"/>
            <a:ext cx="4137287" cy="3425253"/>
          </a:xfrm>
          <a:prstGeom prst="rect">
            <a:avLst/>
          </a:prstGeom>
        </p:spPr>
      </p:pic>
    </p:spTree>
    <p:extLst>
      <p:ext uri="{BB962C8B-B14F-4D97-AF65-F5344CB8AC3E}">
        <p14:creationId xmlns:p14="http://schemas.microsoft.com/office/powerpoint/2010/main" val="23808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4706DA-F3B1-5164-BBA2-A3C565C17CC3}"/>
              </a:ext>
            </a:extLst>
          </p:cNvPr>
          <p:cNvSpPr txBox="1"/>
          <p:nvPr/>
        </p:nvSpPr>
        <p:spPr>
          <a:xfrm>
            <a:off x="2114605" y="1536174"/>
            <a:ext cx="9098691" cy="3785652"/>
          </a:xfrm>
          <a:prstGeom prst="rect">
            <a:avLst/>
          </a:prstGeom>
          <a:solidFill>
            <a:srgbClr val="FFFF00"/>
          </a:solidFill>
        </p:spPr>
        <p:txBody>
          <a:bodyPr wrap="square" rtlCol="0">
            <a:spAutoFit/>
          </a:bodyPr>
          <a:lstStyle/>
          <a:p>
            <a:r>
              <a:rPr lang="en-CA" sz="4800" dirty="0">
                <a:highlight>
                  <a:srgbClr val="FFFF00"/>
                </a:highlight>
              </a:rPr>
              <a:t>Most of these studies were observational studies, high risk of biases </a:t>
            </a:r>
            <a:r>
              <a:rPr lang="en-CA" sz="4800" dirty="0">
                <a:highlight>
                  <a:srgbClr val="FFFF00"/>
                </a:highlight>
                <a:sym typeface="Wingdings" panose="05000000000000000000" pitchFamily="2" charset="2"/>
              </a:rPr>
              <a:t></a:t>
            </a:r>
            <a:r>
              <a:rPr lang="en-CA" sz="4800" dirty="0">
                <a:highlight>
                  <a:srgbClr val="FFFF00"/>
                </a:highlight>
              </a:rPr>
              <a:t> Studies were not powered to show causation, but only association. </a:t>
            </a:r>
          </a:p>
        </p:txBody>
      </p:sp>
    </p:spTree>
    <p:extLst>
      <p:ext uri="{BB962C8B-B14F-4D97-AF65-F5344CB8AC3E}">
        <p14:creationId xmlns:p14="http://schemas.microsoft.com/office/powerpoint/2010/main" val="19523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5338-7FEE-4045-ABC2-FB3F9CB52616}"/>
              </a:ext>
            </a:extLst>
          </p:cNvPr>
          <p:cNvSpPr>
            <a:spLocks noGrp="1"/>
          </p:cNvSpPr>
          <p:nvPr>
            <p:ph type="title"/>
          </p:nvPr>
        </p:nvSpPr>
        <p:spPr>
          <a:xfrm>
            <a:off x="2054929" y="449705"/>
            <a:ext cx="6798126" cy="1603948"/>
          </a:xfrm>
        </p:spPr>
        <p:txBody>
          <a:bodyPr>
            <a:normAutofit/>
          </a:bodyPr>
          <a:lstStyle/>
          <a:p>
            <a:r>
              <a:rPr lang="en-CA" sz="3200" b="1" dirty="0">
                <a:latin typeface="Calibri" panose="020F0502020204030204" pitchFamily="34" charset="0"/>
                <a:cs typeface="Calibri" panose="020F0502020204030204" pitchFamily="34" charset="0"/>
              </a:rPr>
              <a:t>Any evidence to show safety of PPI?</a:t>
            </a:r>
          </a:p>
        </p:txBody>
      </p:sp>
      <p:pic>
        <p:nvPicPr>
          <p:cNvPr id="6" name="Content Placeholder 5">
            <a:extLst>
              <a:ext uri="{FF2B5EF4-FFF2-40B4-BE49-F238E27FC236}">
                <a16:creationId xmlns:a16="http://schemas.microsoft.com/office/drawing/2014/main" id="{3CD01B57-1942-4801-8908-961EBBF1F8AD}"/>
              </a:ext>
            </a:extLst>
          </p:cNvPr>
          <p:cNvPicPr>
            <a:picLocks noGrp="1" noChangeAspect="1"/>
          </p:cNvPicPr>
          <p:nvPr>
            <p:ph idx="1"/>
          </p:nvPr>
        </p:nvPicPr>
        <p:blipFill rotWithShape="1">
          <a:blip r:embed="rId2"/>
          <a:srcRect l="19699" t="58816" r="40667" b="17130"/>
          <a:stretch/>
        </p:blipFill>
        <p:spPr>
          <a:xfrm>
            <a:off x="272661" y="3429000"/>
            <a:ext cx="7118241" cy="2880000"/>
          </a:xfrm>
          <a:prstGeom prst="rect">
            <a:avLst/>
          </a:prstGeom>
        </p:spPr>
      </p:pic>
      <p:pic>
        <p:nvPicPr>
          <p:cNvPr id="5" name="Picture 4">
            <a:extLst>
              <a:ext uri="{FF2B5EF4-FFF2-40B4-BE49-F238E27FC236}">
                <a16:creationId xmlns:a16="http://schemas.microsoft.com/office/drawing/2014/main" id="{15346985-C2F1-43E8-9324-E81CCCC35E8D}"/>
              </a:ext>
            </a:extLst>
          </p:cNvPr>
          <p:cNvPicPr>
            <a:picLocks noChangeAspect="1"/>
          </p:cNvPicPr>
          <p:nvPr/>
        </p:nvPicPr>
        <p:blipFill rotWithShape="1">
          <a:blip r:embed="rId3"/>
          <a:srcRect l="12745" t="8197" r="40990" b="32241"/>
          <a:stretch/>
        </p:blipFill>
        <p:spPr>
          <a:xfrm>
            <a:off x="7432622" y="1251679"/>
            <a:ext cx="4759378" cy="4084821"/>
          </a:xfrm>
          <a:prstGeom prst="rect">
            <a:avLst/>
          </a:prstGeom>
        </p:spPr>
      </p:pic>
      <p:sp>
        <p:nvSpPr>
          <p:cNvPr id="7" name="TextBox 6">
            <a:extLst>
              <a:ext uri="{FF2B5EF4-FFF2-40B4-BE49-F238E27FC236}">
                <a16:creationId xmlns:a16="http://schemas.microsoft.com/office/drawing/2014/main" id="{2B06C1F9-2E47-43D5-A8EE-B97B51415AB9}"/>
              </a:ext>
            </a:extLst>
          </p:cNvPr>
          <p:cNvSpPr txBox="1"/>
          <p:nvPr/>
        </p:nvSpPr>
        <p:spPr>
          <a:xfrm>
            <a:off x="1011382" y="2053653"/>
            <a:ext cx="5375563" cy="923330"/>
          </a:xfrm>
          <a:prstGeom prst="rect">
            <a:avLst/>
          </a:prstGeom>
          <a:noFill/>
        </p:spPr>
        <p:txBody>
          <a:bodyPr wrap="square" rtlCol="0">
            <a:spAutoFit/>
          </a:bodyPr>
          <a:lstStyle/>
          <a:p>
            <a:r>
              <a:rPr lang="en-CA" b="1" dirty="0"/>
              <a:t>First randomized, prospective, controlled study for a duration of 3 years of nearly 18’000 patients </a:t>
            </a:r>
          </a:p>
        </p:txBody>
      </p:sp>
      <p:sp>
        <p:nvSpPr>
          <p:cNvPr id="9" name="TextBox 8">
            <a:extLst>
              <a:ext uri="{FF2B5EF4-FFF2-40B4-BE49-F238E27FC236}">
                <a16:creationId xmlns:a16="http://schemas.microsoft.com/office/drawing/2014/main" id="{A8728733-8EF2-4C9F-A508-20F6642EF85D}"/>
              </a:ext>
            </a:extLst>
          </p:cNvPr>
          <p:cNvSpPr txBox="1"/>
          <p:nvPr/>
        </p:nvSpPr>
        <p:spPr>
          <a:xfrm>
            <a:off x="7613073" y="6401517"/>
            <a:ext cx="5424055" cy="461665"/>
          </a:xfrm>
          <a:prstGeom prst="rect">
            <a:avLst/>
          </a:prstGeom>
          <a:noFill/>
        </p:spPr>
        <p:txBody>
          <a:bodyPr wrap="square" rtlCol="0">
            <a:spAutoFit/>
          </a:bodyPr>
          <a:lstStyle/>
          <a:p>
            <a:r>
              <a:rPr lang="en-CA" sz="1200" dirty="0" err="1"/>
              <a:t>Moayyedi</a:t>
            </a:r>
            <a:r>
              <a:rPr lang="en-CA" sz="1200" dirty="0"/>
              <a:t> P et </a:t>
            </a:r>
            <a:r>
              <a:rPr lang="en-CA" sz="1200" i="1" dirty="0"/>
              <a:t>al</a:t>
            </a:r>
            <a:r>
              <a:rPr lang="en-CA" sz="1200" dirty="0"/>
              <a:t>. safety of PPI based on a large, multi-year, randomized trial of patients receiving Rivaroxaban or aspirin</a:t>
            </a:r>
          </a:p>
        </p:txBody>
      </p:sp>
    </p:spTree>
    <p:extLst>
      <p:ext uri="{BB962C8B-B14F-4D97-AF65-F5344CB8AC3E}">
        <p14:creationId xmlns:p14="http://schemas.microsoft.com/office/powerpoint/2010/main" val="78434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C7A0-D5A7-4B1C-82BE-FA7BCF07E77A}"/>
              </a:ext>
            </a:extLst>
          </p:cNvPr>
          <p:cNvSpPr>
            <a:spLocks noGrp="1"/>
          </p:cNvSpPr>
          <p:nvPr>
            <p:ph type="title"/>
          </p:nvPr>
        </p:nvSpPr>
        <p:spPr>
          <a:xfrm>
            <a:off x="2004107" y="624110"/>
            <a:ext cx="8911687" cy="768272"/>
          </a:xfrm>
        </p:spPr>
        <p:txBody>
          <a:bodyPr>
            <a:normAutofit/>
          </a:bodyPr>
          <a:lstStyle/>
          <a:p>
            <a:r>
              <a:rPr lang="en-CA" sz="4000" b="1" dirty="0">
                <a:latin typeface="Calibri" panose="020F0502020204030204" pitchFamily="34" charset="0"/>
                <a:cs typeface="Calibri" panose="020F0502020204030204" pitchFamily="34" charset="0"/>
              </a:rPr>
              <a:t>Bottomline: Risk versus benefit </a:t>
            </a:r>
          </a:p>
        </p:txBody>
      </p:sp>
      <p:sp>
        <p:nvSpPr>
          <p:cNvPr id="3" name="Content Placeholder 2">
            <a:extLst>
              <a:ext uri="{FF2B5EF4-FFF2-40B4-BE49-F238E27FC236}">
                <a16:creationId xmlns:a16="http://schemas.microsoft.com/office/drawing/2014/main" id="{0960861D-6FD5-42C7-99CD-626C8E3AFCEA}"/>
              </a:ext>
            </a:extLst>
          </p:cNvPr>
          <p:cNvSpPr>
            <a:spLocks noGrp="1"/>
          </p:cNvSpPr>
          <p:nvPr>
            <p:ph idx="1"/>
          </p:nvPr>
        </p:nvSpPr>
        <p:spPr>
          <a:xfrm>
            <a:off x="1951904" y="2456268"/>
            <a:ext cx="9685914" cy="3777622"/>
          </a:xfrm>
        </p:spPr>
        <p:txBody>
          <a:bodyPr>
            <a:normAutofit/>
          </a:bodyPr>
          <a:lstStyle/>
          <a:p>
            <a:r>
              <a:rPr lang="en-CA" sz="2200" dirty="0">
                <a:latin typeface="Calibri" panose="020F0502020204030204" pitchFamily="34" charset="0"/>
                <a:cs typeface="Calibri" panose="020F0502020204030204" pitchFamily="34" charset="0"/>
              </a:rPr>
              <a:t>PPIs are safe to be used at a smallest dose that provides symptomatic relief with good control of GERD for the shortest period of time </a:t>
            </a:r>
          </a:p>
          <a:p>
            <a:r>
              <a:rPr lang="en-CA" sz="2200" dirty="0">
                <a:latin typeface="Calibri" panose="020F0502020204030204" pitchFamily="34" charset="0"/>
                <a:cs typeface="Calibri" panose="020F0502020204030204" pitchFamily="34" charset="0"/>
              </a:rPr>
              <a:t>Fluid discussion between patients and physicians regarding PPI duration &amp; dose</a:t>
            </a:r>
          </a:p>
          <a:p>
            <a:r>
              <a:rPr lang="en-CA" sz="2200" dirty="0">
                <a:latin typeface="Calibri" panose="020F0502020204030204" pitchFamily="34" charset="0"/>
                <a:cs typeface="Calibri" panose="020F0502020204030204" pitchFamily="34" charset="0"/>
              </a:rPr>
              <a:t>50% of patients with scleroderma have esophagitis, 20% with GERD complications (ulcers erosion), 9% have Barrett’s esophagus  </a:t>
            </a:r>
          </a:p>
          <a:p>
            <a:r>
              <a:rPr lang="en-CA" sz="2200" dirty="0">
                <a:latin typeface="Calibri" panose="020F0502020204030204" pitchFamily="34" charset="0"/>
                <a:cs typeface="Calibri" panose="020F0502020204030204" pitchFamily="34" charset="0"/>
              </a:rPr>
              <a:t>In scleroderma patients with significant GERD, the risk outweighs the benefit of treating reflux esophagitis, reducing peptic stricture, Barrett’s esophagus </a:t>
            </a:r>
          </a:p>
          <a:p>
            <a:r>
              <a:rPr lang="en-CA" sz="2200" dirty="0">
                <a:latin typeface="Calibri" panose="020F0502020204030204" pitchFamily="34" charset="0"/>
                <a:cs typeface="Calibri" panose="020F0502020204030204" pitchFamily="34" charset="0"/>
              </a:rPr>
              <a:t>Overall, PPI are considered SAFE in the setting of APPROPRIATE USE </a:t>
            </a:r>
          </a:p>
        </p:txBody>
      </p:sp>
      <p:pic>
        <p:nvPicPr>
          <p:cNvPr id="4" name="Picture 3">
            <a:extLst>
              <a:ext uri="{FF2B5EF4-FFF2-40B4-BE49-F238E27FC236}">
                <a16:creationId xmlns:a16="http://schemas.microsoft.com/office/drawing/2014/main" id="{FC65A9C7-BC09-4AFD-A4A1-718BD482CB3D}"/>
              </a:ext>
            </a:extLst>
          </p:cNvPr>
          <p:cNvPicPr>
            <a:picLocks noChangeAspect="1"/>
          </p:cNvPicPr>
          <p:nvPr/>
        </p:nvPicPr>
        <p:blipFill rotWithShape="1">
          <a:blip r:embed="rId2"/>
          <a:srcRect l="78148" t="48081" r="3738" b="37374"/>
          <a:stretch/>
        </p:blipFill>
        <p:spPr>
          <a:xfrm>
            <a:off x="9367500" y="0"/>
            <a:ext cx="2824500" cy="1512000"/>
          </a:xfrm>
          <a:prstGeom prst="rect">
            <a:avLst/>
          </a:prstGeom>
        </p:spPr>
      </p:pic>
    </p:spTree>
    <p:extLst>
      <p:ext uri="{BB962C8B-B14F-4D97-AF65-F5344CB8AC3E}">
        <p14:creationId xmlns:p14="http://schemas.microsoft.com/office/powerpoint/2010/main" val="114349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E14D-F061-4B65-837E-147372794F6F}"/>
              </a:ext>
            </a:extLst>
          </p:cNvPr>
          <p:cNvSpPr>
            <a:spLocks noGrp="1"/>
          </p:cNvSpPr>
          <p:nvPr>
            <p:ph type="title"/>
          </p:nvPr>
        </p:nvSpPr>
        <p:spPr>
          <a:xfrm>
            <a:off x="2467471" y="233809"/>
            <a:ext cx="4137059" cy="1280890"/>
          </a:xfrm>
        </p:spPr>
        <p:txBody>
          <a:bodyPr>
            <a:normAutofit/>
          </a:bodyPr>
          <a:lstStyle/>
          <a:p>
            <a:r>
              <a:rPr lang="en-CA" sz="3200" b="1" dirty="0">
                <a:latin typeface="Calibri" panose="020F0502020204030204" pitchFamily="34" charset="0"/>
                <a:cs typeface="Calibri" panose="020F0502020204030204" pitchFamily="34" charset="0"/>
              </a:rPr>
              <a:t>Anti-reflux surgery? </a:t>
            </a:r>
          </a:p>
        </p:txBody>
      </p:sp>
      <p:sp>
        <p:nvSpPr>
          <p:cNvPr id="3" name="Content Placeholder 2">
            <a:extLst>
              <a:ext uri="{FF2B5EF4-FFF2-40B4-BE49-F238E27FC236}">
                <a16:creationId xmlns:a16="http://schemas.microsoft.com/office/drawing/2014/main" id="{F429F5CD-C11B-4C80-A074-A935722FF080}"/>
              </a:ext>
            </a:extLst>
          </p:cNvPr>
          <p:cNvSpPr>
            <a:spLocks noGrp="1"/>
          </p:cNvSpPr>
          <p:nvPr>
            <p:ph idx="1"/>
          </p:nvPr>
        </p:nvSpPr>
        <p:spPr>
          <a:xfrm>
            <a:off x="2226502" y="1604828"/>
            <a:ext cx="4140772" cy="3777622"/>
          </a:xfrm>
        </p:spPr>
        <p:txBody>
          <a:bodyPr>
            <a:noAutofit/>
          </a:bodyPr>
          <a:lstStyle/>
          <a:p>
            <a:pPr>
              <a:lnSpc>
                <a:spcPct val="90000"/>
              </a:lnSpc>
            </a:pPr>
            <a:r>
              <a:rPr lang="en-CA" dirty="0">
                <a:solidFill>
                  <a:srgbClr val="000000"/>
                </a:solidFill>
                <a:latin typeface="Calibri" panose="020F0502020204030204" pitchFamily="34" charset="0"/>
                <a:cs typeface="Calibri" panose="020F0502020204030204" pitchFamily="34" charset="0"/>
              </a:rPr>
              <a:t>Generally not done in patients with scleroderma due to diminished  esophageal contraction </a:t>
            </a:r>
          </a:p>
          <a:p>
            <a:pPr>
              <a:lnSpc>
                <a:spcPct val="90000"/>
              </a:lnSpc>
            </a:pPr>
            <a:r>
              <a:rPr lang="en-CA" dirty="0">
                <a:solidFill>
                  <a:srgbClr val="000000"/>
                </a:solidFill>
                <a:latin typeface="Calibri" panose="020F0502020204030204" pitchFamily="34" charset="0"/>
                <a:cs typeface="Calibri" panose="020F0502020204030204" pitchFamily="34" charset="0"/>
              </a:rPr>
              <a:t>Nissen fundoplication can potentially exacerbate underlying dysphagia</a:t>
            </a:r>
          </a:p>
          <a:p>
            <a:pPr>
              <a:lnSpc>
                <a:spcPct val="90000"/>
              </a:lnSpc>
            </a:pPr>
            <a:r>
              <a:rPr lang="en-CA" dirty="0">
                <a:solidFill>
                  <a:srgbClr val="000000"/>
                </a:solidFill>
                <a:latin typeface="Calibri" panose="020F0502020204030204" pitchFamily="34" charset="0"/>
                <a:cs typeface="Calibri" panose="020F0502020204030204" pitchFamily="34" charset="0"/>
              </a:rPr>
              <a:t>Limited studies with alternative surgical technique (Roux-en-Y gastric bypass): risk of intra-operative and post-operative complications </a:t>
            </a:r>
          </a:p>
          <a:p>
            <a:pPr>
              <a:lnSpc>
                <a:spcPct val="90000"/>
              </a:lnSpc>
            </a:pPr>
            <a:r>
              <a:rPr lang="en-CA" dirty="0">
                <a:solidFill>
                  <a:srgbClr val="000000"/>
                </a:solidFill>
                <a:latin typeface="Calibri" panose="020F0502020204030204" pitchFamily="34" charset="0"/>
                <a:cs typeface="Calibri" panose="020F0502020204030204" pitchFamily="34" charset="0"/>
              </a:rPr>
              <a:t>VERY selected patients, last resort for refractory reflux </a:t>
            </a:r>
          </a:p>
          <a:p>
            <a:pPr>
              <a:lnSpc>
                <a:spcPct val="90000"/>
              </a:lnSpc>
            </a:pPr>
            <a:r>
              <a:rPr lang="en-CA" dirty="0">
                <a:solidFill>
                  <a:srgbClr val="000000"/>
                </a:solidFill>
                <a:latin typeface="Calibri" panose="020F0502020204030204" pitchFamily="34" charset="0"/>
                <a:cs typeface="Calibri" panose="020F0502020204030204" pitchFamily="34" charset="0"/>
              </a:rPr>
              <a:t>Multi-disciplinary decision between patients, expert surgeons, rheumatologists, </a:t>
            </a:r>
            <a:r>
              <a:rPr lang="en-CA" dirty="0" err="1">
                <a:solidFill>
                  <a:srgbClr val="000000"/>
                </a:solidFill>
                <a:latin typeface="Calibri" panose="020F0502020204030204" pitchFamily="34" charset="0"/>
                <a:cs typeface="Calibri" panose="020F0502020204030204" pitchFamily="34" charset="0"/>
              </a:rPr>
              <a:t>respirologists</a:t>
            </a:r>
            <a:r>
              <a:rPr lang="en-CA" dirty="0">
                <a:solidFill>
                  <a:srgbClr val="000000"/>
                </a:solidFill>
                <a:latin typeface="Calibri" panose="020F0502020204030204" pitchFamily="34" charset="0"/>
                <a:cs typeface="Calibri" panose="020F0502020204030204" pitchFamily="34" charset="0"/>
              </a:rPr>
              <a:t>, gastroenterologists  </a:t>
            </a:r>
          </a:p>
        </p:txBody>
      </p:sp>
      <p:pic>
        <p:nvPicPr>
          <p:cNvPr id="4" name="Picture 3">
            <a:extLst>
              <a:ext uri="{FF2B5EF4-FFF2-40B4-BE49-F238E27FC236}">
                <a16:creationId xmlns:a16="http://schemas.microsoft.com/office/drawing/2014/main" id="{11C6A504-2F40-4E83-A3E0-982CA5E13432}"/>
              </a:ext>
            </a:extLst>
          </p:cNvPr>
          <p:cNvPicPr>
            <a:picLocks noChangeAspect="1"/>
          </p:cNvPicPr>
          <p:nvPr/>
        </p:nvPicPr>
        <p:blipFill rotWithShape="1">
          <a:blip r:embed="rId2"/>
          <a:srcRect l="18443" t="55923" r="53941" b="19870"/>
          <a:stretch/>
        </p:blipFill>
        <p:spPr>
          <a:xfrm>
            <a:off x="7654810" y="1018966"/>
            <a:ext cx="4536000" cy="2654013"/>
          </a:xfrm>
          <a:prstGeom prst="rect">
            <a:avLst/>
          </a:prstGeom>
        </p:spPr>
      </p:pic>
      <p:pic>
        <p:nvPicPr>
          <p:cNvPr id="5" name="Picture 4">
            <a:extLst>
              <a:ext uri="{FF2B5EF4-FFF2-40B4-BE49-F238E27FC236}">
                <a16:creationId xmlns:a16="http://schemas.microsoft.com/office/drawing/2014/main" id="{4F549272-3C25-4A6A-B68C-383CBCD83D1F}"/>
              </a:ext>
            </a:extLst>
          </p:cNvPr>
          <p:cNvPicPr>
            <a:picLocks noChangeAspect="1"/>
          </p:cNvPicPr>
          <p:nvPr/>
        </p:nvPicPr>
        <p:blipFill rotWithShape="1">
          <a:blip r:embed="rId3"/>
          <a:srcRect l="9122" t="37655" r="51094" b="26176"/>
          <a:stretch/>
        </p:blipFill>
        <p:spPr>
          <a:xfrm>
            <a:off x="7735905" y="3874808"/>
            <a:ext cx="4454905" cy="2700000"/>
          </a:xfrm>
          <a:prstGeom prst="rect">
            <a:avLst/>
          </a:prstGeom>
        </p:spPr>
      </p:pic>
    </p:spTree>
    <p:extLst>
      <p:ext uri="{BB962C8B-B14F-4D97-AF65-F5344CB8AC3E}">
        <p14:creationId xmlns:p14="http://schemas.microsoft.com/office/powerpoint/2010/main" val="3777776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8FB0-FA4F-4FA1-8F78-8217124EE92E}"/>
              </a:ext>
            </a:extLst>
          </p:cNvPr>
          <p:cNvSpPr>
            <a:spLocks noGrp="1"/>
          </p:cNvSpPr>
          <p:nvPr>
            <p:ph type="title"/>
          </p:nvPr>
        </p:nvSpPr>
        <p:spPr>
          <a:xfrm>
            <a:off x="2275058" y="693033"/>
            <a:ext cx="8911687" cy="1280890"/>
          </a:xfrm>
        </p:spPr>
        <p:txBody>
          <a:bodyPr>
            <a:normAutofit/>
          </a:bodyPr>
          <a:lstStyle/>
          <a:p>
            <a:r>
              <a:rPr lang="en-CA" b="1" dirty="0">
                <a:latin typeface="Calibri" panose="020F0502020204030204" pitchFamily="34" charset="0"/>
                <a:cs typeface="Calibri" panose="020F0502020204030204" pitchFamily="34" charset="0"/>
              </a:rPr>
              <a:t>Delayed gastric emptying: Gastroparesis </a:t>
            </a:r>
          </a:p>
        </p:txBody>
      </p:sp>
      <p:sp>
        <p:nvSpPr>
          <p:cNvPr id="3" name="Content Placeholder 2">
            <a:extLst>
              <a:ext uri="{FF2B5EF4-FFF2-40B4-BE49-F238E27FC236}">
                <a16:creationId xmlns:a16="http://schemas.microsoft.com/office/drawing/2014/main" id="{01DF25D4-B1D2-40C4-B554-9670D2CF8E4D}"/>
              </a:ext>
            </a:extLst>
          </p:cNvPr>
          <p:cNvSpPr>
            <a:spLocks noGrp="1"/>
          </p:cNvSpPr>
          <p:nvPr>
            <p:ph idx="1"/>
          </p:nvPr>
        </p:nvSpPr>
        <p:spPr>
          <a:xfrm>
            <a:off x="1765655" y="2603964"/>
            <a:ext cx="9588146" cy="3777622"/>
          </a:xfrm>
        </p:spPr>
        <p:txBody>
          <a:bodyPr>
            <a:normAutofit/>
          </a:bodyPr>
          <a:lstStyle/>
          <a:p>
            <a:r>
              <a:rPr lang="en-CA" sz="2000" dirty="0"/>
              <a:t>Symptoms range from early satiety, abdominal bloating, epigastric pain, nausea to complete PO intolerance with severe vomiting, weight loss and malnutrition</a:t>
            </a:r>
          </a:p>
          <a:p>
            <a:r>
              <a:rPr lang="en-CA" sz="2000" dirty="0"/>
              <a:t>Up to 50% of scleroderma patients may have diminished gastric emptying and decreased gastric accommodation </a:t>
            </a:r>
          </a:p>
          <a:p>
            <a:r>
              <a:rPr lang="en-CA" sz="2000" dirty="0"/>
              <a:t>Gastroparesis can worsen GERD symptoms </a:t>
            </a:r>
          </a:p>
          <a:p>
            <a:r>
              <a:rPr lang="en-CA" sz="2000" dirty="0"/>
              <a:t>Gastric emptying scintigraphy(4-hours study) remains gold standard </a:t>
            </a:r>
          </a:p>
          <a:p>
            <a:pPr marL="0" indent="0">
              <a:buNone/>
            </a:pPr>
            <a:endParaRPr lang="en-CA" dirty="0"/>
          </a:p>
        </p:txBody>
      </p:sp>
      <p:sp>
        <p:nvSpPr>
          <p:cNvPr id="4" name="TextBox 3">
            <a:extLst>
              <a:ext uri="{FF2B5EF4-FFF2-40B4-BE49-F238E27FC236}">
                <a16:creationId xmlns:a16="http://schemas.microsoft.com/office/drawing/2014/main" id="{567159DF-E235-44D8-8BA4-C5E4F9E0004F}"/>
              </a:ext>
            </a:extLst>
          </p:cNvPr>
          <p:cNvSpPr txBox="1"/>
          <p:nvPr/>
        </p:nvSpPr>
        <p:spPr>
          <a:xfrm>
            <a:off x="8167396" y="6581001"/>
            <a:ext cx="4752391" cy="276999"/>
          </a:xfrm>
          <a:prstGeom prst="rect">
            <a:avLst/>
          </a:prstGeom>
          <a:noFill/>
        </p:spPr>
        <p:txBody>
          <a:bodyPr wrap="square" rtlCol="0">
            <a:spAutoFit/>
          </a:bodyPr>
          <a:lstStyle/>
          <a:p>
            <a:r>
              <a:rPr lang="en-CA" sz="1200" dirty="0" err="1"/>
              <a:t>Piskorz</a:t>
            </a:r>
            <a:r>
              <a:rPr lang="en-CA" sz="1200" dirty="0"/>
              <a:t> MM et al. Acta Gastroenterol </a:t>
            </a:r>
            <a:r>
              <a:rPr lang="en-CA" sz="1200" dirty="0" err="1"/>
              <a:t>Latinoam</a:t>
            </a:r>
            <a:r>
              <a:rPr lang="en-CA" sz="1200" dirty="0"/>
              <a:t> 2015</a:t>
            </a:r>
          </a:p>
        </p:txBody>
      </p:sp>
      <p:pic>
        <p:nvPicPr>
          <p:cNvPr id="5" name="Picture 4">
            <a:extLst>
              <a:ext uri="{FF2B5EF4-FFF2-40B4-BE49-F238E27FC236}">
                <a16:creationId xmlns:a16="http://schemas.microsoft.com/office/drawing/2014/main" id="{BF3DC119-293B-44DA-9195-799AC723ED0B}"/>
              </a:ext>
            </a:extLst>
          </p:cNvPr>
          <p:cNvPicPr>
            <a:picLocks noChangeAspect="1"/>
          </p:cNvPicPr>
          <p:nvPr/>
        </p:nvPicPr>
        <p:blipFill rotWithShape="1">
          <a:blip r:embed="rId3"/>
          <a:srcRect l="16289" t="54531" r="68435" b="17605"/>
          <a:stretch/>
        </p:blipFill>
        <p:spPr>
          <a:xfrm>
            <a:off x="10620547" y="0"/>
            <a:ext cx="1571453" cy="1910931"/>
          </a:xfrm>
          <a:prstGeom prst="rect">
            <a:avLst/>
          </a:prstGeom>
        </p:spPr>
      </p:pic>
    </p:spTree>
    <p:extLst>
      <p:ext uri="{BB962C8B-B14F-4D97-AF65-F5344CB8AC3E}">
        <p14:creationId xmlns:p14="http://schemas.microsoft.com/office/powerpoint/2010/main" val="117550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9469D2-4B47-CAB0-65BB-78143B110E50}"/>
              </a:ext>
            </a:extLst>
          </p:cNvPr>
          <p:cNvPicPr>
            <a:picLocks noGrp="1" noChangeAspect="1"/>
          </p:cNvPicPr>
          <p:nvPr>
            <p:ph idx="1"/>
          </p:nvPr>
        </p:nvPicPr>
        <p:blipFill>
          <a:blip r:embed="rId2"/>
          <a:stretch>
            <a:fillRect/>
          </a:stretch>
        </p:blipFill>
        <p:spPr>
          <a:xfrm>
            <a:off x="-120358" y="618979"/>
            <a:ext cx="12837137" cy="5045612"/>
          </a:xfrm>
          <a:prstGeom prst="rect">
            <a:avLst/>
          </a:prstGeom>
        </p:spPr>
      </p:pic>
      <p:sp>
        <p:nvSpPr>
          <p:cNvPr id="5" name="Slide Number Placeholder 4">
            <a:extLst>
              <a:ext uri="{FF2B5EF4-FFF2-40B4-BE49-F238E27FC236}">
                <a16:creationId xmlns:a16="http://schemas.microsoft.com/office/drawing/2014/main" id="{DBD43A4B-227F-CDEF-9B5B-37DB1AF8BF44}"/>
              </a:ext>
            </a:extLst>
          </p:cNvPr>
          <p:cNvSpPr>
            <a:spLocks noGrp="1"/>
          </p:cNvSpPr>
          <p:nvPr>
            <p:ph type="sldNum" sz="quarter" idx="12"/>
          </p:nvPr>
        </p:nvSpPr>
        <p:spPr/>
        <p:txBody>
          <a:bodyPr/>
          <a:lstStyle/>
          <a:p>
            <a:fld id="{5339919A-1AF4-8143-B305-C972D12AEE0C}" type="slidenum">
              <a:rPr lang="en-US" smtClean="0"/>
              <a:t>28</a:t>
            </a:fld>
            <a:endParaRPr lang="en-US"/>
          </a:p>
        </p:txBody>
      </p:sp>
    </p:spTree>
    <p:extLst>
      <p:ext uri="{BB962C8B-B14F-4D97-AF65-F5344CB8AC3E}">
        <p14:creationId xmlns:p14="http://schemas.microsoft.com/office/powerpoint/2010/main" val="125825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7" name="Title 6">
            <a:extLst>
              <a:ext uri="{FF2B5EF4-FFF2-40B4-BE49-F238E27FC236}">
                <a16:creationId xmlns:a16="http://schemas.microsoft.com/office/drawing/2014/main" id="{6E3E103A-A1EB-8142-822E-3F8A9AE34412}"/>
              </a:ext>
            </a:extLst>
          </p:cNvPr>
          <p:cNvSpPr>
            <a:spLocks noGrp="1"/>
          </p:cNvSpPr>
          <p:nvPr>
            <p:ph type="title"/>
          </p:nvPr>
        </p:nvSpPr>
        <p:spPr>
          <a:xfrm>
            <a:off x="192625" y="179828"/>
            <a:ext cx="11742991" cy="1280890"/>
          </a:xfrm>
        </p:spPr>
        <p:txBody>
          <a:bodyPr>
            <a:normAutofit fontScale="90000"/>
          </a:bodyPr>
          <a:lstStyle/>
          <a:p>
            <a:r>
              <a:rPr lang="en-US" dirty="0">
                <a:solidFill>
                  <a:schemeClr val="tx1"/>
                </a:solidFill>
                <a:latin typeface="Roboto" panose="020B0604020202020204" pitchFamily="2" charset="0"/>
              </a:rPr>
              <a:t>The symptoms of functional dyspepsia can likely be caused by many different central and peripheral processes</a:t>
            </a:r>
            <a:endParaRPr lang="en-US" dirty="0">
              <a:solidFill>
                <a:schemeClr val="tx1"/>
              </a:solidFill>
            </a:endParaRPr>
          </a:p>
        </p:txBody>
      </p:sp>
      <p:sp>
        <p:nvSpPr>
          <p:cNvPr id="6" name="Footer Placeholder 5">
            <a:extLst>
              <a:ext uri="{FF2B5EF4-FFF2-40B4-BE49-F238E27FC236}">
                <a16:creationId xmlns:a16="http://schemas.microsoft.com/office/drawing/2014/main" id="{8F5842B2-F6F2-934A-BE55-C683EC96962E}"/>
              </a:ext>
            </a:extLst>
          </p:cNvPr>
          <p:cNvSpPr>
            <a:spLocks noGrp="1"/>
          </p:cNvSpPr>
          <p:nvPr>
            <p:ph type="ftr" sz="quarter" idx="11"/>
          </p:nvPr>
        </p:nvSpPr>
        <p:spPr/>
        <p:txBody>
          <a:bodyPr/>
          <a:lstStyle/>
          <a:p>
            <a:r>
              <a:rPr lang="en-US" sz="800" dirty="0"/>
              <a:t>Lancet. 2020 Nov 21;396(10263):1689-1702.</a:t>
            </a:r>
          </a:p>
        </p:txBody>
      </p:sp>
      <p:sp>
        <p:nvSpPr>
          <p:cNvPr id="8" name="Slide Number Placeholder 7">
            <a:extLst>
              <a:ext uri="{FF2B5EF4-FFF2-40B4-BE49-F238E27FC236}">
                <a16:creationId xmlns:a16="http://schemas.microsoft.com/office/drawing/2014/main" id="{50B482B2-037F-FD4C-8898-D57ED9435536}"/>
              </a:ext>
            </a:extLst>
          </p:cNvPr>
          <p:cNvSpPr>
            <a:spLocks noGrp="1"/>
          </p:cNvSpPr>
          <p:nvPr>
            <p:ph type="sldNum" sz="quarter" idx="12"/>
          </p:nvPr>
        </p:nvSpPr>
        <p:spPr/>
        <p:txBody>
          <a:bodyPr/>
          <a:lstStyle/>
          <a:p>
            <a:fld id="{5339919A-1AF4-8143-B305-C972D12AEE0C}" type="slidenum">
              <a:rPr lang="en-US" smtClean="0"/>
              <a:t>29</a:t>
            </a:fld>
            <a:endParaRPr lang="en-US"/>
          </a:p>
        </p:txBody>
      </p:sp>
      <p:pic>
        <p:nvPicPr>
          <p:cNvPr id="9" name="Content Placeholder 8" descr="Diagram&#10;&#10;Description automatically generated">
            <a:extLst>
              <a:ext uri="{FF2B5EF4-FFF2-40B4-BE49-F238E27FC236}">
                <a16:creationId xmlns:a16="http://schemas.microsoft.com/office/drawing/2014/main" id="{7511705F-AC9F-DB88-3560-CB8098BA9CD7}"/>
              </a:ext>
            </a:extLst>
          </p:cNvPr>
          <p:cNvPicPr>
            <a:picLocks noGrp="1" noChangeAspect="1"/>
          </p:cNvPicPr>
          <p:nvPr>
            <p:ph idx="1"/>
          </p:nvPr>
        </p:nvPicPr>
        <p:blipFill>
          <a:blip r:embed="rId3"/>
          <a:stretch>
            <a:fillRect/>
          </a:stretch>
        </p:blipFill>
        <p:spPr>
          <a:xfrm>
            <a:off x="2861659" y="1841628"/>
            <a:ext cx="6084000" cy="4200320"/>
          </a:xfrm>
        </p:spPr>
      </p:pic>
      <p:sp>
        <p:nvSpPr>
          <p:cNvPr id="3" name="Rectangle 2">
            <a:extLst>
              <a:ext uri="{FF2B5EF4-FFF2-40B4-BE49-F238E27FC236}">
                <a16:creationId xmlns:a16="http://schemas.microsoft.com/office/drawing/2014/main" id="{D898BC88-CCBE-5CF2-7046-6D4FB3AA7A27}"/>
              </a:ext>
            </a:extLst>
          </p:cNvPr>
          <p:cNvSpPr/>
          <p:nvPr/>
        </p:nvSpPr>
        <p:spPr>
          <a:xfrm>
            <a:off x="3004664" y="2199589"/>
            <a:ext cx="338709" cy="369375"/>
          </a:xfrm>
          <a:prstGeom prst="rect">
            <a:avLst/>
          </a:prstGeom>
          <a:solidFill>
            <a:srgbClr val="EA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p>
        </p:txBody>
      </p:sp>
      <p:sp>
        <p:nvSpPr>
          <p:cNvPr id="4" name="Rectangle 3">
            <a:extLst>
              <a:ext uri="{FF2B5EF4-FFF2-40B4-BE49-F238E27FC236}">
                <a16:creationId xmlns:a16="http://schemas.microsoft.com/office/drawing/2014/main" id="{86990C91-E9EF-6425-C5EE-C810BCD077B9}"/>
              </a:ext>
            </a:extLst>
          </p:cNvPr>
          <p:cNvSpPr/>
          <p:nvPr/>
        </p:nvSpPr>
        <p:spPr>
          <a:xfrm>
            <a:off x="7184210" y="3650201"/>
            <a:ext cx="338709" cy="369375"/>
          </a:xfrm>
          <a:prstGeom prst="rect">
            <a:avLst/>
          </a:prstGeom>
          <a:solidFill>
            <a:srgbClr val="F9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p>
        </p:txBody>
      </p:sp>
      <p:sp>
        <p:nvSpPr>
          <p:cNvPr id="2" name="Rectangle 1">
            <a:extLst>
              <a:ext uri="{FF2B5EF4-FFF2-40B4-BE49-F238E27FC236}">
                <a16:creationId xmlns:a16="http://schemas.microsoft.com/office/drawing/2014/main" id="{85329DE6-844C-F454-4EA5-303A416B3935}"/>
              </a:ext>
            </a:extLst>
          </p:cNvPr>
          <p:cNvSpPr/>
          <p:nvPr/>
        </p:nvSpPr>
        <p:spPr>
          <a:xfrm>
            <a:off x="6748344" y="4074624"/>
            <a:ext cx="2601285" cy="2166888"/>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p>
        </p:txBody>
      </p:sp>
      <p:sp>
        <p:nvSpPr>
          <p:cNvPr id="5" name="Rectangle 4">
            <a:extLst>
              <a:ext uri="{FF2B5EF4-FFF2-40B4-BE49-F238E27FC236}">
                <a16:creationId xmlns:a16="http://schemas.microsoft.com/office/drawing/2014/main" id="{3CB09387-95F1-870E-5845-E432B0A14328}"/>
              </a:ext>
            </a:extLst>
          </p:cNvPr>
          <p:cNvSpPr/>
          <p:nvPr/>
        </p:nvSpPr>
        <p:spPr>
          <a:xfrm>
            <a:off x="7243975" y="5160235"/>
            <a:ext cx="338709" cy="369375"/>
          </a:xfrm>
          <a:prstGeom prst="rect">
            <a:avLst/>
          </a:prstGeom>
          <a:solidFill>
            <a:srgbClr val="F5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err="1"/>
          </a:p>
        </p:txBody>
      </p:sp>
      <p:sp>
        <p:nvSpPr>
          <p:cNvPr id="12" name="TextBox 11">
            <a:extLst>
              <a:ext uri="{FF2B5EF4-FFF2-40B4-BE49-F238E27FC236}">
                <a16:creationId xmlns:a16="http://schemas.microsoft.com/office/drawing/2014/main" id="{5535C132-844B-11F9-4D9F-1811153B5F72}"/>
              </a:ext>
            </a:extLst>
          </p:cNvPr>
          <p:cNvSpPr txBox="1"/>
          <p:nvPr/>
        </p:nvSpPr>
        <p:spPr>
          <a:xfrm>
            <a:off x="421136" y="1871336"/>
            <a:ext cx="2608667" cy="954300"/>
          </a:xfrm>
          <a:prstGeom prst="rect">
            <a:avLst/>
          </a:prstGeom>
          <a:noFill/>
        </p:spPr>
        <p:txBody>
          <a:bodyPr wrap="square" rtlCol="0">
            <a:spAutoFit/>
          </a:bodyPr>
          <a:lstStyle/>
          <a:p>
            <a:pPr algn="l"/>
            <a:r>
              <a:rPr lang="en-US" sz="1867" dirty="0">
                <a:solidFill>
                  <a:schemeClr val="accent2"/>
                </a:solidFill>
              </a:rPr>
              <a:t>Hypothalamic-pituitary- adrenal axis </a:t>
            </a:r>
          </a:p>
        </p:txBody>
      </p:sp>
      <p:sp>
        <p:nvSpPr>
          <p:cNvPr id="13" name="TextBox 12">
            <a:extLst>
              <a:ext uri="{FF2B5EF4-FFF2-40B4-BE49-F238E27FC236}">
                <a16:creationId xmlns:a16="http://schemas.microsoft.com/office/drawing/2014/main" id="{8E54A4FF-DAF7-2926-756B-AB854CBB2720}"/>
              </a:ext>
            </a:extLst>
          </p:cNvPr>
          <p:cNvSpPr txBox="1"/>
          <p:nvPr/>
        </p:nvSpPr>
        <p:spPr>
          <a:xfrm>
            <a:off x="612913" y="3159459"/>
            <a:ext cx="2608667" cy="666977"/>
          </a:xfrm>
          <a:prstGeom prst="rect">
            <a:avLst/>
          </a:prstGeom>
          <a:noFill/>
        </p:spPr>
        <p:txBody>
          <a:bodyPr wrap="square" rtlCol="0">
            <a:spAutoFit/>
          </a:bodyPr>
          <a:lstStyle/>
          <a:p>
            <a:pPr algn="l"/>
            <a:r>
              <a:rPr lang="en-US" sz="1867" dirty="0">
                <a:solidFill>
                  <a:schemeClr val="accent2"/>
                </a:solidFill>
              </a:rPr>
              <a:t>Enteric nervous system</a:t>
            </a:r>
          </a:p>
        </p:txBody>
      </p:sp>
      <p:sp>
        <p:nvSpPr>
          <p:cNvPr id="17" name="TextBox 16">
            <a:extLst>
              <a:ext uri="{FF2B5EF4-FFF2-40B4-BE49-F238E27FC236}">
                <a16:creationId xmlns:a16="http://schemas.microsoft.com/office/drawing/2014/main" id="{FF955029-FA50-5F9F-48CE-3AC425EBAB13}"/>
              </a:ext>
            </a:extLst>
          </p:cNvPr>
          <p:cNvSpPr txBox="1"/>
          <p:nvPr/>
        </p:nvSpPr>
        <p:spPr>
          <a:xfrm>
            <a:off x="9497216" y="2097016"/>
            <a:ext cx="2438400" cy="1528945"/>
          </a:xfrm>
          <a:prstGeom prst="rect">
            <a:avLst/>
          </a:prstGeom>
          <a:noFill/>
        </p:spPr>
        <p:txBody>
          <a:bodyPr wrap="square" rtlCol="0">
            <a:spAutoFit/>
          </a:bodyPr>
          <a:lstStyle/>
          <a:p>
            <a:pPr algn="l"/>
            <a:r>
              <a:rPr lang="en-US" sz="1867" dirty="0">
                <a:solidFill>
                  <a:schemeClr val="accent2"/>
                </a:solidFill>
              </a:rPr>
              <a:t>?TRpV1-mediated increased secretion of Substance P &amp; CGRP-1   </a:t>
            </a:r>
          </a:p>
        </p:txBody>
      </p:sp>
      <p:sp>
        <p:nvSpPr>
          <p:cNvPr id="18" name="TextBox 17">
            <a:extLst>
              <a:ext uri="{FF2B5EF4-FFF2-40B4-BE49-F238E27FC236}">
                <a16:creationId xmlns:a16="http://schemas.microsoft.com/office/drawing/2014/main" id="{FE760B43-50C3-09AC-744C-9460E0D01257}"/>
              </a:ext>
            </a:extLst>
          </p:cNvPr>
          <p:cNvSpPr txBox="1"/>
          <p:nvPr/>
        </p:nvSpPr>
        <p:spPr>
          <a:xfrm>
            <a:off x="9753600" y="4951829"/>
            <a:ext cx="2017264" cy="954300"/>
          </a:xfrm>
          <a:prstGeom prst="rect">
            <a:avLst/>
          </a:prstGeom>
          <a:noFill/>
        </p:spPr>
        <p:txBody>
          <a:bodyPr wrap="square" rtlCol="0">
            <a:spAutoFit/>
          </a:bodyPr>
          <a:lstStyle/>
          <a:p>
            <a:pPr algn="l"/>
            <a:r>
              <a:rPr lang="en-US" sz="1867" dirty="0">
                <a:solidFill>
                  <a:schemeClr val="accent2"/>
                </a:solidFill>
              </a:rPr>
              <a:t>Reduced TJP1 expression-&gt; impaired barrier</a:t>
            </a:r>
          </a:p>
        </p:txBody>
      </p:sp>
      <p:sp>
        <p:nvSpPr>
          <p:cNvPr id="19" name="TextBox 18">
            <a:extLst>
              <a:ext uri="{FF2B5EF4-FFF2-40B4-BE49-F238E27FC236}">
                <a16:creationId xmlns:a16="http://schemas.microsoft.com/office/drawing/2014/main" id="{03DBCE5F-EC3D-60ED-F913-C2DC338CA2C8}"/>
              </a:ext>
            </a:extLst>
          </p:cNvPr>
          <p:cNvSpPr txBox="1"/>
          <p:nvPr/>
        </p:nvSpPr>
        <p:spPr>
          <a:xfrm>
            <a:off x="9577120" y="3824958"/>
            <a:ext cx="2601285" cy="1241622"/>
          </a:xfrm>
          <a:prstGeom prst="rect">
            <a:avLst/>
          </a:prstGeom>
          <a:noFill/>
        </p:spPr>
        <p:txBody>
          <a:bodyPr wrap="square" rtlCol="0">
            <a:spAutoFit/>
          </a:bodyPr>
          <a:lstStyle/>
          <a:p>
            <a:pPr algn="l"/>
            <a:r>
              <a:rPr lang="en-US" sz="1867" dirty="0">
                <a:solidFill>
                  <a:schemeClr val="accent2"/>
                </a:solidFill>
              </a:rPr>
              <a:t>Increased alpha4Beta7 integrin, cytokines production </a:t>
            </a:r>
          </a:p>
        </p:txBody>
      </p:sp>
      <p:sp>
        <p:nvSpPr>
          <p:cNvPr id="20" name="TextBox 19">
            <a:extLst>
              <a:ext uri="{FF2B5EF4-FFF2-40B4-BE49-F238E27FC236}">
                <a16:creationId xmlns:a16="http://schemas.microsoft.com/office/drawing/2014/main" id="{BBAF0DFA-703C-1311-4E8F-B766345956CE}"/>
              </a:ext>
            </a:extLst>
          </p:cNvPr>
          <p:cNvSpPr txBox="1"/>
          <p:nvPr/>
        </p:nvSpPr>
        <p:spPr>
          <a:xfrm>
            <a:off x="2904717" y="6356351"/>
            <a:ext cx="5371760" cy="379656"/>
          </a:xfrm>
          <a:prstGeom prst="rect">
            <a:avLst/>
          </a:prstGeom>
          <a:noFill/>
        </p:spPr>
        <p:txBody>
          <a:bodyPr wrap="square" rtlCol="0">
            <a:spAutoFit/>
          </a:bodyPr>
          <a:lstStyle/>
          <a:p>
            <a:pPr algn="l"/>
            <a:r>
              <a:rPr lang="en-US" sz="1867" dirty="0">
                <a:solidFill>
                  <a:schemeClr val="accent2"/>
                </a:solidFill>
              </a:rPr>
              <a:t>Disturbances in (ENS) neuroimmune system</a:t>
            </a:r>
          </a:p>
        </p:txBody>
      </p:sp>
    </p:spTree>
    <p:extLst>
      <p:ext uri="{BB962C8B-B14F-4D97-AF65-F5344CB8AC3E}">
        <p14:creationId xmlns:p14="http://schemas.microsoft.com/office/powerpoint/2010/main" val="99533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EA0B-086B-25CB-0A5A-4AD2DA55FFA3}"/>
              </a:ext>
            </a:extLst>
          </p:cNvPr>
          <p:cNvSpPr>
            <a:spLocks noGrp="1"/>
          </p:cNvSpPr>
          <p:nvPr>
            <p:ph type="title"/>
          </p:nvPr>
        </p:nvSpPr>
        <p:spPr>
          <a:xfrm>
            <a:off x="1658827" y="339904"/>
            <a:ext cx="10218057" cy="1280890"/>
          </a:xfrm>
        </p:spPr>
        <p:txBody>
          <a:bodyPr>
            <a:normAutofit fontScale="90000"/>
          </a:bodyPr>
          <a:lstStyle/>
          <a:p>
            <a:r>
              <a:rPr lang="en-US" dirty="0"/>
              <a:t>Quiz 1: </a:t>
            </a:r>
            <a:br>
              <a:rPr lang="en-US" dirty="0"/>
            </a:br>
            <a:r>
              <a:rPr lang="en-US" dirty="0"/>
              <a:t>What percentage of Patients with Scleroderma have GI symptoms? </a:t>
            </a:r>
          </a:p>
        </p:txBody>
      </p:sp>
      <p:sp>
        <p:nvSpPr>
          <p:cNvPr id="3" name="Content Placeholder 2">
            <a:extLst>
              <a:ext uri="{FF2B5EF4-FFF2-40B4-BE49-F238E27FC236}">
                <a16:creationId xmlns:a16="http://schemas.microsoft.com/office/drawing/2014/main" id="{DD4975F2-31C4-1981-DFA8-FCF0CC8D86AC}"/>
              </a:ext>
            </a:extLst>
          </p:cNvPr>
          <p:cNvSpPr>
            <a:spLocks noGrp="1"/>
          </p:cNvSpPr>
          <p:nvPr>
            <p:ph idx="1"/>
          </p:nvPr>
        </p:nvSpPr>
        <p:spPr>
          <a:xfrm>
            <a:off x="1756229" y="2516681"/>
            <a:ext cx="10120655" cy="3777622"/>
          </a:xfrm>
        </p:spPr>
        <p:txBody>
          <a:bodyPr>
            <a:normAutofit/>
          </a:bodyPr>
          <a:lstStyle/>
          <a:p>
            <a:r>
              <a:rPr lang="en-US" sz="3600" dirty="0"/>
              <a:t>A: 50%</a:t>
            </a:r>
          </a:p>
          <a:p>
            <a:r>
              <a:rPr lang="en-US" sz="3600" dirty="0"/>
              <a:t>B: 60%</a:t>
            </a:r>
          </a:p>
          <a:p>
            <a:r>
              <a:rPr lang="en-US" sz="3600" dirty="0"/>
              <a:t>C: 70%</a:t>
            </a:r>
          </a:p>
          <a:p>
            <a:r>
              <a:rPr lang="en-US" sz="3600" dirty="0"/>
              <a:t>D: More than 80-90% </a:t>
            </a:r>
          </a:p>
        </p:txBody>
      </p:sp>
    </p:spTree>
    <p:extLst>
      <p:ext uri="{BB962C8B-B14F-4D97-AF65-F5344CB8AC3E}">
        <p14:creationId xmlns:p14="http://schemas.microsoft.com/office/powerpoint/2010/main" val="3429828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B950-A59A-4410-834A-29594294B0DB}"/>
              </a:ext>
            </a:extLst>
          </p:cNvPr>
          <p:cNvSpPr>
            <a:spLocks noGrp="1"/>
          </p:cNvSpPr>
          <p:nvPr>
            <p:ph type="title"/>
          </p:nvPr>
        </p:nvSpPr>
        <p:spPr>
          <a:xfrm>
            <a:off x="2106159" y="666972"/>
            <a:ext cx="8911687" cy="783080"/>
          </a:xfrm>
        </p:spPr>
        <p:txBody>
          <a:bodyPr/>
          <a:lstStyle/>
          <a:p>
            <a:r>
              <a:rPr lang="en-CA" b="1" dirty="0"/>
              <a:t>Non-pharmacologic therapies </a:t>
            </a:r>
          </a:p>
        </p:txBody>
      </p:sp>
      <p:sp>
        <p:nvSpPr>
          <p:cNvPr id="3" name="Content Placeholder 2">
            <a:extLst>
              <a:ext uri="{FF2B5EF4-FFF2-40B4-BE49-F238E27FC236}">
                <a16:creationId xmlns:a16="http://schemas.microsoft.com/office/drawing/2014/main" id="{AFDCFBD6-0A54-4950-BAA7-A50DA143103C}"/>
              </a:ext>
            </a:extLst>
          </p:cNvPr>
          <p:cNvSpPr>
            <a:spLocks noGrp="1"/>
          </p:cNvSpPr>
          <p:nvPr>
            <p:ph idx="1"/>
          </p:nvPr>
        </p:nvSpPr>
        <p:spPr>
          <a:xfrm>
            <a:off x="2106159" y="1923957"/>
            <a:ext cx="9885217" cy="4389047"/>
          </a:xfrm>
        </p:spPr>
        <p:txBody>
          <a:bodyPr/>
          <a:lstStyle/>
          <a:p>
            <a:r>
              <a:rPr lang="en-CA" dirty="0"/>
              <a:t>Minimize medications such as Opioids, or any other slowing gastric emptying</a:t>
            </a:r>
          </a:p>
          <a:p>
            <a:r>
              <a:rPr lang="en-CA" dirty="0"/>
              <a:t>Optimize diabetic control </a:t>
            </a:r>
          </a:p>
          <a:p>
            <a:r>
              <a:rPr lang="en-CA" dirty="0"/>
              <a:t>Refer to dietitian for gastroparesis diet/ functional dyspepsia </a:t>
            </a:r>
          </a:p>
          <a:p>
            <a:r>
              <a:rPr lang="en-CA" dirty="0"/>
              <a:t>Eat small portion, frequent meals, low in fat and soluble fibers</a:t>
            </a:r>
          </a:p>
          <a:p>
            <a:r>
              <a:rPr lang="en-CA" dirty="0"/>
              <a:t>Often, anti-emetics are required for symptomatic management </a:t>
            </a:r>
          </a:p>
          <a:p>
            <a:r>
              <a:rPr lang="en-CA" dirty="0"/>
              <a:t>Over the counter ginger and peppermint oil may be beneficial </a:t>
            </a:r>
          </a:p>
          <a:p>
            <a:r>
              <a:rPr lang="en-CA" dirty="0"/>
              <a:t>Neuromodulators: TCA, Mirtazapine, SSRI, SNRI, gabapentin may need to be used as adjuvant therapies to help with disorders of gut-brain interaction </a:t>
            </a:r>
          </a:p>
        </p:txBody>
      </p:sp>
    </p:spTree>
    <p:extLst>
      <p:ext uri="{BB962C8B-B14F-4D97-AF65-F5344CB8AC3E}">
        <p14:creationId xmlns:p14="http://schemas.microsoft.com/office/powerpoint/2010/main" val="1941532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97AB1-3D5C-41D9-9318-012384C7CF8C}"/>
              </a:ext>
            </a:extLst>
          </p:cNvPr>
          <p:cNvSpPr>
            <a:spLocks noGrp="1"/>
          </p:cNvSpPr>
          <p:nvPr>
            <p:ph type="title"/>
          </p:nvPr>
        </p:nvSpPr>
        <p:spPr>
          <a:xfrm>
            <a:off x="2592925" y="624110"/>
            <a:ext cx="8911687" cy="819025"/>
          </a:xfrm>
        </p:spPr>
        <p:txBody>
          <a:bodyPr>
            <a:normAutofit/>
          </a:bodyPr>
          <a:lstStyle/>
          <a:p>
            <a:r>
              <a:rPr lang="en-CA" b="1" dirty="0"/>
              <a:t>Prokinetics: Gastroparesis</a:t>
            </a:r>
            <a:r>
              <a:rPr lang="en-CA" dirty="0"/>
              <a:t> </a:t>
            </a:r>
          </a:p>
        </p:txBody>
      </p:sp>
      <p:sp>
        <p:nvSpPr>
          <p:cNvPr id="3" name="Content Placeholder 2">
            <a:extLst>
              <a:ext uri="{FF2B5EF4-FFF2-40B4-BE49-F238E27FC236}">
                <a16:creationId xmlns:a16="http://schemas.microsoft.com/office/drawing/2014/main" id="{18D571DF-4890-4B11-A038-8B757F8DF106}"/>
              </a:ext>
            </a:extLst>
          </p:cNvPr>
          <p:cNvSpPr>
            <a:spLocks noGrp="1"/>
          </p:cNvSpPr>
          <p:nvPr>
            <p:ph idx="1"/>
          </p:nvPr>
        </p:nvSpPr>
        <p:spPr>
          <a:xfrm>
            <a:off x="2009192" y="1704392"/>
            <a:ext cx="9495420" cy="4206830"/>
          </a:xfrm>
        </p:spPr>
        <p:txBody>
          <a:bodyPr>
            <a:normAutofit lnSpcReduction="10000"/>
          </a:bodyPr>
          <a:lstStyle/>
          <a:p>
            <a:r>
              <a:rPr lang="en-CA" b="1" dirty="0"/>
              <a:t>Metoclopramide </a:t>
            </a:r>
            <a:br>
              <a:rPr lang="en-CA" dirty="0"/>
            </a:br>
            <a:r>
              <a:rPr lang="en-CA" dirty="0"/>
              <a:t>* Johnson et </a:t>
            </a:r>
            <a:r>
              <a:rPr lang="en-CA" i="1" dirty="0"/>
              <a:t>al</a:t>
            </a:r>
            <a:r>
              <a:rPr lang="en-CA" dirty="0"/>
              <a:t>: (</a:t>
            </a:r>
            <a:r>
              <a:rPr lang="en-CA" dirty="0" err="1"/>
              <a:t>SSc</a:t>
            </a:r>
            <a:r>
              <a:rPr lang="en-CA" dirty="0"/>
              <a:t>) Improved LES resting P, improved GE, reduce GERD </a:t>
            </a:r>
            <a:r>
              <a:rPr lang="en-CA" dirty="0" err="1"/>
              <a:t>sx</a:t>
            </a:r>
            <a:br>
              <a:rPr lang="en-CA" dirty="0"/>
            </a:br>
            <a:r>
              <a:rPr lang="en-CA" dirty="0"/>
              <a:t>                            Limited use d/t irreversible TD, prolonged QTc </a:t>
            </a:r>
          </a:p>
          <a:p>
            <a:r>
              <a:rPr lang="en-CA" b="1" dirty="0"/>
              <a:t>Domperidone</a:t>
            </a:r>
            <a:br>
              <a:rPr lang="en-CA" b="1" dirty="0"/>
            </a:br>
            <a:r>
              <a:rPr lang="en-CA" b="1" dirty="0"/>
              <a:t>*</a:t>
            </a:r>
            <a:r>
              <a:rPr lang="en-CA" dirty="0"/>
              <a:t>No study in </a:t>
            </a:r>
            <a:r>
              <a:rPr lang="en-CA" dirty="0" err="1"/>
              <a:t>SSc</a:t>
            </a:r>
            <a:r>
              <a:rPr lang="en-CA" dirty="0"/>
              <a:t>. does not cross BBB, risk of arrythmia </a:t>
            </a:r>
          </a:p>
          <a:p>
            <a:r>
              <a:rPr lang="en-CA" b="1" dirty="0"/>
              <a:t>Buspirone: </a:t>
            </a:r>
            <a:br>
              <a:rPr lang="en-CA" b="1" dirty="0"/>
            </a:br>
            <a:r>
              <a:rPr lang="en-CA" dirty="0"/>
              <a:t>Improves gastric accommodation (gastric fundus relaxation), no study in </a:t>
            </a:r>
            <a:r>
              <a:rPr lang="en-CA" dirty="0" err="1"/>
              <a:t>SSc</a:t>
            </a:r>
            <a:r>
              <a:rPr lang="en-CA" dirty="0"/>
              <a:t> with gastroparesis </a:t>
            </a:r>
          </a:p>
          <a:p>
            <a:r>
              <a:rPr lang="en-CA" b="1" dirty="0"/>
              <a:t>Prucalopride: </a:t>
            </a:r>
            <a:br>
              <a:rPr lang="en-CA" dirty="0"/>
            </a:br>
            <a:r>
              <a:rPr lang="en-CA" dirty="0"/>
              <a:t>* Improves symptoms of gastroparesis and enhances rate of gastric emptying</a:t>
            </a:r>
            <a:br>
              <a:rPr lang="en-CA" dirty="0"/>
            </a:br>
            <a:r>
              <a:rPr lang="en-CA" dirty="0"/>
              <a:t>** Improves # BM, reduces reflux and bloating, by alleviating symptoms of dysmotility</a:t>
            </a:r>
          </a:p>
          <a:p>
            <a:r>
              <a:rPr lang="en-CA" b="1" dirty="0"/>
              <a:t>Erythromycin</a:t>
            </a:r>
            <a:r>
              <a:rPr lang="en-CA" dirty="0"/>
              <a:t> (motilin agonist) </a:t>
            </a:r>
            <a:br>
              <a:rPr lang="en-CA" dirty="0"/>
            </a:br>
            <a:endParaRPr lang="en-CA" dirty="0"/>
          </a:p>
          <a:p>
            <a:pPr marL="0" indent="0">
              <a:buNone/>
            </a:pPr>
            <a:endParaRPr lang="en-CA" dirty="0"/>
          </a:p>
          <a:p>
            <a:endParaRPr lang="en-CA" dirty="0"/>
          </a:p>
        </p:txBody>
      </p:sp>
      <p:sp>
        <p:nvSpPr>
          <p:cNvPr id="4" name="TextBox 3">
            <a:extLst>
              <a:ext uri="{FF2B5EF4-FFF2-40B4-BE49-F238E27FC236}">
                <a16:creationId xmlns:a16="http://schemas.microsoft.com/office/drawing/2014/main" id="{153F0C92-930F-4843-885E-569BF3FD9EA3}"/>
              </a:ext>
            </a:extLst>
          </p:cNvPr>
          <p:cNvSpPr txBox="1"/>
          <p:nvPr/>
        </p:nvSpPr>
        <p:spPr>
          <a:xfrm>
            <a:off x="8878263" y="6034166"/>
            <a:ext cx="4901682" cy="1169551"/>
          </a:xfrm>
          <a:prstGeom prst="rect">
            <a:avLst/>
          </a:prstGeom>
          <a:noFill/>
        </p:spPr>
        <p:txBody>
          <a:bodyPr wrap="square" rtlCol="0">
            <a:spAutoFit/>
          </a:bodyPr>
          <a:lstStyle/>
          <a:p>
            <a:pPr marL="228600" indent="-228600">
              <a:buAutoNum type="arabicPeriod"/>
            </a:pPr>
            <a:r>
              <a:rPr lang="en-CA" sz="1000" dirty="0"/>
              <a:t>Johnson et al. 1987 JAMA Internal Med</a:t>
            </a:r>
          </a:p>
          <a:p>
            <a:pPr marL="228600" indent="-228600">
              <a:buAutoNum type="arabicPeriod"/>
            </a:pPr>
            <a:r>
              <a:rPr lang="en-CA" sz="1000" dirty="0"/>
              <a:t>Pasha et al. Gastroenterology 2006</a:t>
            </a:r>
          </a:p>
          <a:p>
            <a:pPr marL="228600" indent="-228600">
              <a:buAutoNum type="arabicPeriod"/>
            </a:pPr>
            <a:r>
              <a:rPr lang="en-CA" sz="1000" dirty="0" err="1"/>
              <a:t>Fuorucci</a:t>
            </a:r>
            <a:r>
              <a:rPr lang="en-CA" sz="1000" dirty="0"/>
              <a:t> et </a:t>
            </a:r>
            <a:r>
              <a:rPr lang="en-CA" sz="1000" i="1" dirty="0"/>
              <a:t>al: </a:t>
            </a:r>
            <a:r>
              <a:rPr lang="en-CA" sz="1000" dirty="0"/>
              <a:t>Am Journal Of Gastroenterol 1994</a:t>
            </a:r>
          </a:p>
          <a:p>
            <a:pPr marL="228600" indent="-228600">
              <a:buAutoNum type="arabicPeriod"/>
            </a:pPr>
            <a:r>
              <a:rPr lang="en-CA" sz="1000" dirty="0" err="1"/>
              <a:t>Vigone</a:t>
            </a:r>
            <a:r>
              <a:rPr lang="en-CA" sz="1000" dirty="0"/>
              <a:t> et al. Arthritis Res </a:t>
            </a:r>
            <a:r>
              <a:rPr lang="en-CA" sz="1000" dirty="0" err="1"/>
              <a:t>Ther</a:t>
            </a:r>
            <a:r>
              <a:rPr lang="en-CA" sz="1000" dirty="0"/>
              <a:t> 2017</a:t>
            </a:r>
          </a:p>
          <a:p>
            <a:pPr marL="228600" indent="-228600">
              <a:buAutoNum type="arabicPeriod"/>
            </a:pPr>
            <a:r>
              <a:rPr lang="en-CA" sz="1000" dirty="0"/>
              <a:t>Carbone et al. Am J Gastroenterol 2019</a:t>
            </a:r>
          </a:p>
          <a:p>
            <a:pPr marL="228600" indent="-228600">
              <a:buAutoNum type="arabicPeriod"/>
            </a:pPr>
            <a:endParaRPr lang="en-CA" sz="1000" dirty="0"/>
          </a:p>
          <a:p>
            <a:pPr marL="228600" indent="-228600">
              <a:buAutoNum type="arabicPeriod"/>
            </a:pPr>
            <a:endParaRPr lang="en-CA" sz="1000" dirty="0"/>
          </a:p>
        </p:txBody>
      </p:sp>
      <p:pic>
        <p:nvPicPr>
          <p:cNvPr id="5" name="Picture 4">
            <a:extLst>
              <a:ext uri="{FF2B5EF4-FFF2-40B4-BE49-F238E27FC236}">
                <a16:creationId xmlns:a16="http://schemas.microsoft.com/office/drawing/2014/main" id="{80D8F907-C095-444F-9E9E-F76B095746F9}"/>
              </a:ext>
            </a:extLst>
          </p:cNvPr>
          <p:cNvPicPr>
            <a:picLocks noChangeAspect="1"/>
          </p:cNvPicPr>
          <p:nvPr/>
        </p:nvPicPr>
        <p:blipFill rotWithShape="1">
          <a:blip r:embed="rId3"/>
          <a:srcRect l="1493" t="36008" r="74129" b="24853"/>
          <a:stretch/>
        </p:blipFill>
        <p:spPr>
          <a:xfrm>
            <a:off x="10286099" y="-17664"/>
            <a:ext cx="1905901" cy="2039956"/>
          </a:xfrm>
          <a:prstGeom prst="rect">
            <a:avLst/>
          </a:prstGeom>
        </p:spPr>
      </p:pic>
    </p:spTree>
    <p:extLst>
      <p:ext uri="{BB962C8B-B14F-4D97-AF65-F5344CB8AC3E}">
        <p14:creationId xmlns:p14="http://schemas.microsoft.com/office/powerpoint/2010/main" val="3103721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74D5-4A88-4487-AB68-8ED4B8C7AFDA}"/>
              </a:ext>
            </a:extLst>
          </p:cNvPr>
          <p:cNvSpPr>
            <a:spLocks noGrp="1"/>
          </p:cNvSpPr>
          <p:nvPr>
            <p:ph type="title"/>
          </p:nvPr>
        </p:nvSpPr>
        <p:spPr>
          <a:xfrm>
            <a:off x="2270243" y="655871"/>
            <a:ext cx="7076349" cy="860828"/>
          </a:xfrm>
        </p:spPr>
        <p:txBody>
          <a:bodyPr>
            <a:normAutofit/>
          </a:bodyPr>
          <a:lstStyle/>
          <a:p>
            <a:pPr>
              <a:lnSpc>
                <a:spcPct val="90000"/>
              </a:lnSpc>
            </a:pPr>
            <a:r>
              <a:rPr lang="en-CA" sz="2800" b="1" dirty="0"/>
              <a:t>When prokinetics fail in gastroparesis</a:t>
            </a:r>
          </a:p>
        </p:txBody>
      </p:sp>
      <p:sp>
        <p:nvSpPr>
          <p:cNvPr id="9" name="Content Placeholder 8">
            <a:extLst>
              <a:ext uri="{FF2B5EF4-FFF2-40B4-BE49-F238E27FC236}">
                <a16:creationId xmlns:a16="http://schemas.microsoft.com/office/drawing/2014/main" id="{5BF0AE66-3702-40C6-83F2-6C5A5BF00630}"/>
              </a:ext>
            </a:extLst>
          </p:cNvPr>
          <p:cNvSpPr>
            <a:spLocks noGrp="1"/>
          </p:cNvSpPr>
          <p:nvPr>
            <p:ph idx="1"/>
          </p:nvPr>
        </p:nvSpPr>
        <p:spPr>
          <a:xfrm>
            <a:off x="2768223" y="1727234"/>
            <a:ext cx="4997250" cy="3759253"/>
          </a:xfrm>
        </p:spPr>
        <p:txBody>
          <a:bodyPr>
            <a:noAutofit/>
          </a:bodyPr>
          <a:lstStyle/>
          <a:p>
            <a:r>
              <a:rPr lang="en-US" sz="2200" dirty="0">
                <a:latin typeface="Calibri" panose="020F0502020204030204" pitchFamily="34" charset="0"/>
                <a:cs typeface="Calibri" panose="020F0502020204030204" pitchFamily="34" charset="0"/>
              </a:rPr>
              <a:t>Anti-emetics </a:t>
            </a:r>
          </a:p>
          <a:p>
            <a:r>
              <a:rPr lang="en-US" sz="2200" dirty="0">
                <a:latin typeface="Calibri" panose="020F0502020204030204" pitchFamily="34" charset="0"/>
                <a:cs typeface="Calibri" panose="020F0502020204030204" pitchFamily="34" charset="0"/>
              </a:rPr>
              <a:t>Botox injection in the lower stomach</a:t>
            </a:r>
          </a:p>
          <a:p>
            <a:r>
              <a:rPr lang="en-US" sz="2200" dirty="0">
                <a:latin typeface="Calibri" panose="020F0502020204030204" pitchFamily="34" charset="0"/>
                <a:cs typeface="Calibri" panose="020F0502020204030204" pitchFamily="34" charset="0"/>
              </a:rPr>
              <a:t>Semi-elemental and elemental diet </a:t>
            </a:r>
          </a:p>
          <a:p>
            <a:r>
              <a:rPr lang="en-US" sz="2200" dirty="0">
                <a:latin typeface="Calibri" panose="020F0502020204030204" pitchFamily="34" charset="0"/>
                <a:cs typeface="Calibri" panose="020F0502020204030204" pitchFamily="34" charset="0"/>
              </a:rPr>
              <a:t>Percutaneous feeding tube </a:t>
            </a:r>
          </a:p>
          <a:p>
            <a:r>
              <a:rPr lang="en-US" sz="2200" dirty="0">
                <a:latin typeface="Calibri" panose="020F0502020204030204" pitchFamily="34" charset="0"/>
                <a:cs typeface="Calibri" panose="020F0502020204030204" pitchFamily="34" charset="0"/>
              </a:rPr>
              <a:t>Endoscopic or surgical intervention, targeting the end of the stomach (pyloroplasty, or gastric-per oral endoscopic myotomy)</a:t>
            </a:r>
          </a:p>
          <a:p>
            <a:r>
              <a:rPr lang="en-US" sz="2200" dirty="0">
                <a:latin typeface="Calibri" panose="020F0502020204030204" pitchFamily="34" charset="0"/>
                <a:cs typeface="Calibri" panose="020F0502020204030204" pitchFamily="34" charset="0"/>
              </a:rPr>
              <a:t>?? Gastric electrical stimulation </a:t>
            </a:r>
          </a:p>
          <a:p>
            <a:r>
              <a:rPr lang="en-US" sz="2200" dirty="0">
                <a:latin typeface="Calibri" panose="020F0502020204030204" pitchFamily="34" charset="0"/>
                <a:cs typeface="Calibri" panose="020F0502020204030204" pitchFamily="34" charset="0"/>
              </a:rPr>
              <a:t>Acupuncture </a:t>
            </a:r>
          </a:p>
          <a:p>
            <a:r>
              <a:rPr lang="en-US" sz="2200" dirty="0">
                <a:latin typeface="Calibri" panose="020F0502020204030204" pitchFamily="34" charset="0"/>
                <a:cs typeface="Calibri" panose="020F0502020204030204" pitchFamily="34" charset="0"/>
              </a:rPr>
              <a:t>Parenteral nutrition (last resort)</a:t>
            </a:r>
          </a:p>
        </p:txBody>
      </p:sp>
      <p:pic>
        <p:nvPicPr>
          <p:cNvPr id="7" name="Content Placeholder 3" descr="A screenshot of a social media post&#10;&#10;Description generated with very high confidence">
            <a:extLst>
              <a:ext uri="{FF2B5EF4-FFF2-40B4-BE49-F238E27FC236}">
                <a16:creationId xmlns:a16="http://schemas.microsoft.com/office/drawing/2014/main" id="{D0D34DDF-AC7D-4043-97C1-00EB04785672}"/>
              </a:ext>
            </a:extLst>
          </p:cNvPr>
          <p:cNvPicPr>
            <a:picLocks noChangeAspect="1"/>
          </p:cNvPicPr>
          <p:nvPr/>
        </p:nvPicPr>
        <p:blipFill rotWithShape="1">
          <a:blip r:embed="rId3"/>
          <a:srcRect l="15931" t="42855" r="70604" b="24350"/>
          <a:stretch/>
        </p:blipFill>
        <p:spPr>
          <a:xfrm>
            <a:off x="9724398" y="972803"/>
            <a:ext cx="2103670" cy="3420000"/>
          </a:xfrm>
          <a:prstGeom prst="rect">
            <a:avLst/>
          </a:prstGeom>
        </p:spPr>
      </p:pic>
    </p:spTree>
    <p:extLst>
      <p:ext uri="{BB962C8B-B14F-4D97-AF65-F5344CB8AC3E}">
        <p14:creationId xmlns:p14="http://schemas.microsoft.com/office/powerpoint/2010/main" val="3118744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2531-D19B-45B1-A29C-159E82D0C816}"/>
              </a:ext>
            </a:extLst>
          </p:cNvPr>
          <p:cNvSpPr>
            <a:spLocks noGrp="1"/>
          </p:cNvSpPr>
          <p:nvPr>
            <p:ph type="title"/>
          </p:nvPr>
        </p:nvSpPr>
        <p:spPr>
          <a:xfrm>
            <a:off x="1279553" y="527931"/>
            <a:ext cx="8911687" cy="1280890"/>
          </a:xfrm>
        </p:spPr>
        <p:txBody>
          <a:bodyPr/>
          <a:lstStyle/>
          <a:p>
            <a:r>
              <a:rPr lang="en-CA" b="1" dirty="0"/>
              <a:t>Weight loss/ malnutrition </a:t>
            </a:r>
          </a:p>
        </p:txBody>
      </p:sp>
      <p:sp>
        <p:nvSpPr>
          <p:cNvPr id="3" name="Content Placeholder 2">
            <a:extLst>
              <a:ext uri="{FF2B5EF4-FFF2-40B4-BE49-F238E27FC236}">
                <a16:creationId xmlns:a16="http://schemas.microsoft.com/office/drawing/2014/main" id="{3FDFDC4D-D603-45AC-8F25-7872AD41FDDB}"/>
              </a:ext>
            </a:extLst>
          </p:cNvPr>
          <p:cNvSpPr>
            <a:spLocks noGrp="1"/>
          </p:cNvSpPr>
          <p:nvPr>
            <p:ph idx="1"/>
          </p:nvPr>
        </p:nvSpPr>
        <p:spPr>
          <a:xfrm>
            <a:off x="1279553" y="1808821"/>
            <a:ext cx="10701423" cy="4354271"/>
          </a:xfrm>
        </p:spPr>
        <p:txBody>
          <a:bodyPr/>
          <a:lstStyle/>
          <a:p>
            <a:r>
              <a:rPr lang="en-CA" b="1" dirty="0"/>
              <a:t>Multifactorial: </a:t>
            </a:r>
            <a:r>
              <a:rPr lang="en-CA" dirty="0"/>
              <a:t>Perioral contracture, avoidance of bulky food, Esophageal dysmotility, gastroparesis and gut dysmotility, SIBO, ↓appetite, depression, Pancreatic enzyme deficiency, Celiac, etc.</a:t>
            </a:r>
          </a:p>
          <a:p>
            <a:r>
              <a:rPr lang="en-CA" dirty="0"/>
              <a:t>Recognizing weight loss is crucial in order to Institute nutritional support earlier on</a:t>
            </a:r>
          </a:p>
          <a:p>
            <a:r>
              <a:rPr lang="en-CA" u="sng" dirty="0"/>
              <a:t>Multi-disciplinary approach</a:t>
            </a:r>
            <a:r>
              <a:rPr lang="en-CA" dirty="0"/>
              <a:t>, with dietitian and OT/ PT </a:t>
            </a:r>
          </a:p>
          <a:p>
            <a:r>
              <a:rPr lang="en-CA" dirty="0"/>
              <a:t>Ensure age-appropriate cancer screening: Breast, prostate, colon cancer </a:t>
            </a:r>
          </a:p>
          <a:p>
            <a:r>
              <a:rPr lang="en-CA" dirty="0"/>
              <a:t>Ideally Enteral nutrition, enteral nutrition, enteral nutrition. </a:t>
            </a:r>
          </a:p>
          <a:p>
            <a:r>
              <a:rPr lang="en-CA" dirty="0"/>
              <a:t>Enteral nutritional support through PEG, jejunostomies, PEG-J. </a:t>
            </a:r>
          </a:p>
          <a:p>
            <a:r>
              <a:rPr lang="en-CA" dirty="0"/>
              <a:t>If all fail, TPN as last option </a:t>
            </a:r>
          </a:p>
        </p:txBody>
      </p:sp>
    </p:spTree>
    <p:extLst>
      <p:ext uri="{BB962C8B-B14F-4D97-AF65-F5344CB8AC3E}">
        <p14:creationId xmlns:p14="http://schemas.microsoft.com/office/powerpoint/2010/main" val="3110439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0903-0084-4F36-AC96-0DB58DBED5F3}"/>
              </a:ext>
            </a:extLst>
          </p:cNvPr>
          <p:cNvSpPr>
            <a:spLocks noGrp="1"/>
          </p:cNvSpPr>
          <p:nvPr>
            <p:ph type="title"/>
          </p:nvPr>
        </p:nvSpPr>
        <p:spPr>
          <a:xfrm>
            <a:off x="1532163" y="624029"/>
            <a:ext cx="8911687" cy="677152"/>
          </a:xfrm>
        </p:spPr>
        <p:txBody>
          <a:bodyPr>
            <a:normAutofit/>
          </a:bodyPr>
          <a:lstStyle/>
          <a:p>
            <a:r>
              <a:rPr lang="en-CA" sz="3000" b="1" dirty="0"/>
              <a:t>Small intestinal bacterial overgrowth </a:t>
            </a:r>
          </a:p>
        </p:txBody>
      </p:sp>
      <p:sp>
        <p:nvSpPr>
          <p:cNvPr id="3" name="Content Placeholder 2">
            <a:extLst>
              <a:ext uri="{FF2B5EF4-FFF2-40B4-BE49-F238E27FC236}">
                <a16:creationId xmlns:a16="http://schemas.microsoft.com/office/drawing/2014/main" id="{ABC947E7-9EF1-4A10-B412-8BA078528247}"/>
              </a:ext>
            </a:extLst>
          </p:cNvPr>
          <p:cNvSpPr>
            <a:spLocks noGrp="1"/>
          </p:cNvSpPr>
          <p:nvPr>
            <p:ph idx="1"/>
          </p:nvPr>
        </p:nvSpPr>
        <p:spPr>
          <a:xfrm>
            <a:off x="1532163" y="2325863"/>
            <a:ext cx="10467561" cy="4455216"/>
          </a:xfrm>
        </p:spPr>
        <p:txBody>
          <a:bodyPr/>
          <a:lstStyle/>
          <a:p>
            <a:r>
              <a:rPr lang="en-CA" sz="2000" dirty="0">
                <a:latin typeface="Calibri" panose="020F0502020204030204" pitchFamily="34" charset="0"/>
                <a:cs typeface="Calibri" panose="020F0502020204030204" pitchFamily="34" charset="0"/>
              </a:rPr>
              <a:t>Defined as abnormal, excessive bacterial load </a:t>
            </a:r>
            <a:r>
              <a:rPr lang="en-CA" sz="2000" u="sng" dirty="0">
                <a:latin typeface="Calibri" panose="020F0502020204030204" pitchFamily="34" charset="0"/>
                <a:cs typeface="Calibri" panose="020F0502020204030204" pitchFamily="34" charset="0"/>
              </a:rPr>
              <a:t>&gt;</a:t>
            </a:r>
            <a:r>
              <a:rPr lang="en-CA" sz="2000" dirty="0">
                <a:latin typeface="Calibri" panose="020F0502020204030204" pitchFamily="34" charset="0"/>
                <a:cs typeface="Calibri" panose="020F0502020204030204" pitchFamily="34" charset="0"/>
              </a:rPr>
              <a:t>10</a:t>
            </a:r>
            <a:r>
              <a:rPr lang="en-CA" sz="2000" baseline="30000" dirty="0">
                <a:latin typeface="Calibri" panose="020F0502020204030204" pitchFamily="34" charset="0"/>
                <a:cs typeface="Calibri" panose="020F0502020204030204" pitchFamily="34" charset="0"/>
              </a:rPr>
              <a:t>3</a:t>
            </a:r>
            <a:r>
              <a:rPr lang="en-CA" sz="2000" dirty="0">
                <a:latin typeface="Calibri" panose="020F0502020204030204" pitchFamily="34" charset="0"/>
                <a:cs typeface="Calibri" panose="020F0502020204030204" pitchFamily="34" charset="0"/>
              </a:rPr>
              <a:t> in SB in duodenal aspirate</a:t>
            </a:r>
          </a:p>
          <a:p>
            <a:r>
              <a:rPr lang="en-CA" sz="2000" dirty="0">
                <a:latin typeface="Calibri" panose="020F0502020204030204" pitchFamily="34" charset="0"/>
                <a:cs typeface="Calibri" panose="020F0502020204030204" pitchFamily="34" charset="0"/>
              </a:rPr>
              <a:t>Myriad of Symptoms: bloating, abdominal distension, flatulence, diarrhea, nausea, fatigue, dyspepsia, constipation (CH4-producing bacteria)</a:t>
            </a:r>
          </a:p>
          <a:p>
            <a:r>
              <a:rPr lang="en-CA" sz="2000" dirty="0">
                <a:latin typeface="Calibri" panose="020F0502020204030204" pitchFamily="34" charset="0"/>
                <a:cs typeface="Calibri" panose="020F0502020204030204" pitchFamily="34" charset="0"/>
              </a:rPr>
              <a:t>Weight loss, malabsorption, and nutritional deficiencies in severe cases </a:t>
            </a:r>
          </a:p>
          <a:p>
            <a:r>
              <a:rPr lang="en-CA" sz="2000" dirty="0">
                <a:latin typeface="Calibri" panose="020F0502020204030204" pitchFamily="34" charset="0"/>
                <a:cs typeface="Calibri" panose="020F0502020204030204" pitchFamily="34" charset="0"/>
              </a:rPr>
              <a:t>Risk factors in scleroderma: underlying disease, meds, ↓ </a:t>
            </a:r>
            <a:r>
              <a:rPr lang="en-CA" sz="2000" dirty="0" err="1">
                <a:latin typeface="Calibri" panose="020F0502020204030204" pitchFamily="34" charset="0"/>
                <a:cs typeface="Calibri" panose="020F0502020204030204" pitchFamily="34" charset="0"/>
              </a:rPr>
              <a:t>cholorhydria</a:t>
            </a:r>
            <a:r>
              <a:rPr lang="en-CA" sz="2000" dirty="0">
                <a:latin typeface="Calibri" panose="020F0502020204030204" pitchFamily="34" charset="0"/>
                <a:cs typeface="Calibri" panose="020F0502020204030204" pitchFamily="34" charset="0"/>
              </a:rPr>
              <a:t> (PPI)</a:t>
            </a:r>
          </a:p>
          <a:p>
            <a:r>
              <a:rPr lang="en-CA" sz="2000" dirty="0">
                <a:latin typeface="Calibri" panose="020F0502020204030204" pitchFamily="34" charset="0"/>
                <a:cs typeface="Calibri" panose="020F0502020204030204" pitchFamily="34" charset="0"/>
              </a:rPr>
              <a:t>Diagnosis: Lactulose or Glucose breath test measuring BOTH CH4 and H2 (Q15 mins x 3hr)</a:t>
            </a:r>
          </a:p>
          <a:p>
            <a:r>
              <a:rPr lang="en-CA" sz="2000" dirty="0">
                <a:latin typeface="Calibri" panose="020F0502020204030204" pitchFamily="34" charset="0"/>
                <a:cs typeface="Calibri" panose="020F0502020204030204" pitchFamily="34" charset="0"/>
              </a:rPr>
              <a:t>Treatment plan: Induce remission, maintenance and ?modify underlying cause </a:t>
            </a:r>
          </a:p>
          <a:p>
            <a:pPr marL="0" indent="0">
              <a:buNone/>
            </a:pPr>
            <a:endParaRPr lang="en-CA" dirty="0"/>
          </a:p>
        </p:txBody>
      </p:sp>
      <p:sp>
        <p:nvSpPr>
          <p:cNvPr id="4" name="TextBox 3">
            <a:extLst>
              <a:ext uri="{FF2B5EF4-FFF2-40B4-BE49-F238E27FC236}">
                <a16:creationId xmlns:a16="http://schemas.microsoft.com/office/drawing/2014/main" id="{C1AC180D-BF16-4D51-890B-4C65AA2D0BA9}"/>
              </a:ext>
            </a:extLst>
          </p:cNvPr>
          <p:cNvSpPr txBox="1"/>
          <p:nvPr/>
        </p:nvSpPr>
        <p:spPr>
          <a:xfrm>
            <a:off x="9157252" y="6581001"/>
            <a:ext cx="6440557" cy="276999"/>
          </a:xfrm>
          <a:prstGeom prst="rect">
            <a:avLst/>
          </a:prstGeom>
          <a:noFill/>
        </p:spPr>
        <p:txBody>
          <a:bodyPr wrap="square" rtlCol="0">
            <a:spAutoFit/>
          </a:bodyPr>
          <a:lstStyle/>
          <a:p>
            <a:r>
              <a:rPr lang="en-CA" sz="1200" dirty="0"/>
              <a:t>1. </a:t>
            </a:r>
            <a:r>
              <a:rPr lang="en-CA" sz="1200" dirty="0" err="1"/>
              <a:t>Rezaie</a:t>
            </a:r>
            <a:r>
              <a:rPr lang="en-CA" sz="1200" dirty="0"/>
              <a:t> et al. Current GI reports 2016</a:t>
            </a:r>
          </a:p>
        </p:txBody>
      </p:sp>
      <p:pic>
        <p:nvPicPr>
          <p:cNvPr id="5" name="Picture 4">
            <a:extLst>
              <a:ext uri="{FF2B5EF4-FFF2-40B4-BE49-F238E27FC236}">
                <a16:creationId xmlns:a16="http://schemas.microsoft.com/office/drawing/2014/main" id="{016E4076-3E7F-4632-8DB0-6D3F6068E1C3}"/>
              </a:ext>
            </a:extLst>
          </p:cNvPr>
          <p:cNvPicPr>
            <a:picLocks noChangeAspect="1"/>
          </p:cNvPicPr>
          <p:nvPr/>
        </p:nvPicPr>
        <p:blipFill rotWithShape="1">
          <a:blip r:embed="rId3"/>
          <a:srcRect l="11127" t="42395" r="54808" b="21837"/>
          <a:stretch/>
        </p:blipFill>
        <p:spPr>
          <a:xfrm>
            <a:off x="9862487" y="640627"/>
            <a:ext cx="2219369" cy="1553547"/>
          </a:xfrm>
          <a:prstGeom prst="rect">
            <a:avLst/>
          </a:prstGeom>
        </p:spPr>
      </p:pic>
    </p:spTree>
    <p:extLst>
      <p:ext uri="{BB962C8B-B14F-4D97-AF65-F5344CB8AC3E}">
        <p14:creationId xmlns:p14="http://schemas.microsoft.com/office/powerpoint/2010/main" val="320372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0FAD-DBA7-442B-8E6A-0090ED85ABE6}"/>
              </a:ext>
            </a:extLst>
          </p:cNvPr>
          <p:cNvSpPr>
            <a:spLocks noGrp="1"/>
          </p:cNvSpPr>
          <p:nvPr>
            <p:ph type="title"/>
          </p:nvPr>
        </p:nvSpPr>
        <p:spPr>
          <a:xfrm>
            <a:off x="3412834" y="183834"/>
            <a:ext cx="8911687" cy="747490"/>
          </a:xfrm>
        </p:spPr>
        <p:txBody>
          <a:bodyPr/>
          <a:lstStyle/>
          <a:p>
            <a:r>
              <a:rPr lang="en-CA" b="1" dirty="0"/>
              <a:t>Treatment</a:t>
            </a:r>
            <a:r>
              <a:rPr lang="en-CA" dirty="0"/>
              <a:t> </a:t>
            </a:r>
          </a:p>
        </p:txBody>
      </p:sp>
      <p:sp>
        <p:nvSpPr>
          <p:cNvPr id="3" name="Content Placeholder 2">
            <a:extLst>
              <a:ext uri="{FF2B5EF4-FFF2-40B4-BE49-F238E27FC236}">
                <a16:creationId xmlns:a16="http://schemas.microsoft.com/office/drawing/2014/main" id="{7561AEE9-91CD-4F34-85A7-6BC5BA043439}"/>
              </a:ext>
            </a:extLst>
          </p:cNvPr>
          <p:cNvSpPr>
            <a:spLocks noGrp="1"/>
          </p:cNvSpPr>
          <p:nvPr>
            <p:ph idx="1"/>
          </p:nvPr>
        </p:nvSpPr>
        <p:spPr>
          <a:xfrm>
            <a:off x="1755913" y="1086677"/>
            <a:ext cx="4750904" cy="4354093"/>
          </a:xfrm>
        </p:spPr>
        <p:txBody>
          <a:bodyPr>
            <a:normAutofit/>
          </a:bodyPr>
          <a:lstStyle/>
          <a:p>
            <a:r>
              <a:rPr lang="en-CA" b="1" dirty="0"/>
              <a:t>Rifaximin</a:t>
            </a:r>
            <a:r>
              <a:rPr lang="en-CA" dirty="0"/>
              <a:t> (550 TID x 2 weeks)</a:t>
            </a:r>
          </a:p>
          <a:p>
            <a:pPr marL="0" indent="0">
              <a:buNone/>
            </a:pPr>
            <a:r>
              <a:rPr lang="en-CA" dirty="0"/>
              <a:t>     * </a:t>
            </a:r>
            <a:r>
              <a:rPr lang="en-CA" b="1" dirty="0"/>
              <a:t>TARGET 1, 2 trials</a:t>
            </a:r>
            <a:r>
              <a:rPr lang="en-CA" dirty="0"/>
              <a:t> in IBS </a:t>
            </a:r>
            <a:r>
              <a:rPr lang="en-CA" sz="1400" dirty="0"/>
              <a:t>(SIBO wasn’t</a:t>
            </a:r>
            <a:br>
              <a:rPr lang="en-CA" sz="1400" dirty="0"/>
            </a:br>
            <a:r>
              <a:rPr lang="en-CA" sz="1400" dirty="0"/>
              <a:t>          specifically assessed). </a:t>
            </a:r>
            <a:r>
              <a:rPr lang="en-CA" dirty="0"/>
              <a:t>High prevalence of </a:t>
            </a:r>
            <a:br>
              <a:rPr lang="en-CA" dirty="0"/>
            </a:br>
            <a:r>
              <a:rPr lang="en-CA" dirty="0"/>
              <a:t>        SIBO in IBS </a:t>
            </a:r>
          </a:p>
          <a:p>
            <a:r>
              <a:rPr lang="en-CA" b="1" dirty="0"/>
              <a:t>Elemental diet </a:t>
            </a:r>
            <a:r>
              <a:rPr lang="en-CA" dirty="0"/>
              <a:t>(for H2 producing)</a:t>
            </a:r>
            <a:br>
              <a:rPr lang="en-CA" dirty="0"/>
            </a:br>
            <a:r>
              <a:rPr lang="en-CA" dirty="0"/>
              <a:t>* </a:t>
            </a:r>
            <a:r>
              <a:rPr lang="en-CA" dirty="0" err="1"/>
              <a:t>Pimental</a:t>
            </a:r>
            <a:r>
              <a:rPr lang="en-CA" dirty="0"/>
              <a:t>: </a:t>
            </a:r>
            <a:r>
              <a:rPr lang="en-CA" dirty="0" err="1"/>
              <a:t>Vivonex</a:t>
            </a:r>
            <a:r>
              <a:rPr lang="en-CA" dirty="0"/>
              <a:t> in SIBO pts for 2-3 </a:t>
            </a:r>
            <a:br>
              <a:rPr lang="en-CA" dirty="0"/>
            </a:br>
            <a:r>
              <a:rPr lang="en-CA" dirty="0"/>
              <a:t>   weeks. 85% cumulative response </a:t>
            </a:r>
            <a:br>
              <a:rPr lang="en-CA" dirty="0"/>
            </a:br>
            <a:r>
              <a:rPr lang="en-CA" dirty="0"/>
              <a:t>   and improvement in breath test </a:t>
            </a:r>
          </a:p>
          <a:p>
            <a:r>
              <a:rPr lang="en-CA" b="1" dirty="0"/>
              <a:t>Herbal antibiotics</a:t>
            </a:r>
            <a:br>
              <a:rPr lang="en-CA" dirty="0"/>
            </a:br>
            <a:r>
              <a:rPr lang="en-CA" dirty="0"/>
              <a:t>* Breath test improvement better than </a:t>
            </a:r>
            <a:br>
              <a:rPr lang="en-CA" dirty="0"/>
            </a:br>
            <a:r>
              <a:rPr lang="en-CA" dirty="0"/>
              <a:t>   Rifaximin group, no </a:t>
            </a:r>
            <a:r>
              <a:rPr lang="en-CA" dirty="0" err="1"/>
              <a:t>Sx</a:t>
            </a:r>
            <a:r>
              <a:rPr lang="en-CA" dirty="0"/>
              <a:t> correlation </a:t>
            </a:r>
            <a:br>
              <a:rPr lang="en-CA" dirty="0"/>
            </a:br>
            <a:endParaRPr lang="en-CA" dirty="0"/>
          </a:p>
        </p:txBody>
      </p:sp>
      <p:sp>
        <p:nvSpPr>
          <p:cNvPr id="4" name="TextBox 3">
            <a:extLst>
              <a:ext uri="{FF2B5EF4-FFF2-40B4-BE49-F238E27FC236}">
                <a16:creationId xmlns:a16="http://schemas.microsoft.com/office/drawing/2014/main" id="{66E51C17-7C2A-4760-BDC1-908AD5FAA34C}"/>
              </a:ext>
            </a:extLst>
          </p:cNvPr>
          <p:cNvSpPr txBox="1"/>
          <p:nvPr/>
        </p:nvSpPr>
        <p:spPr>
          <a:xfrm>
            <a:off x="8907185" y="6304002"/>
            <a:ext cx="6440557" cy="553998"/>
          </a:xfrm>
          <a:prstGeom prst="rect">
            <a:avLst/>
          </a:prstGeom>
          <a:noFill/>
        </p:spPr>
        <p:txBody>
          <a:bodyPr wrap="square" rtlCol="0">
            <a:spAutoFit/>
          </a:bodyPr>
          <a:lstStyle/>
          <a:p>
            <a:pPr marL="228600" indent="-228600">
              <a:buAutoNum type="arabicPeriod"/>
            </a:pPr>
            <a:r>
              <a:rPr lang="en-CA" sz="1000" dirty="0" err="1"/>
              <a:t>Rezaie</a:t>
            </a:r>
            <a:r>
              <a:rPr lang="en-CA" sz="1000" dirty="0"/>
              <a:t> et al. Current GI reports 2016</a:t>
            </a:r>
          </a:p>
          <a:p>
            <a:pPr marL="228600" indent="-228600">
              <a:buAutoNum type="arabicPeriod"/>
            </a:pPr>
            <a:r>
              <a:rPr lang="en-CA" sz="1000" dirty="0" err="1"/>
              <a:t>Pimental</a:t>
            </a:r>
            <a:r>
              <a:rPr lang="en-CA" sz="1000" dirty="0"/>
              <a:t> et </a:t>
            </a:r>
            <a:r>
              <a:rPr lang="en-CA" sz="1000" i="1" dirty="0"/>
              <a:t>al. </a:t>
            </a:r>
            <a:r>
              <a:rPr lang="en-CA" sz="1000" dirty="0"/>
              <a:t>Dig Dis Sci 2004 </a:t>
            </a:r>
          </a:p>
          <a:p>
            <a:pPr marL="228600" indent="-228600">
              <a:buAutoNum type="arabicPeriod"/>
            </a:pPr>
            <a:r>
              <a:rPr lang="en-CA" sz="1000" dirty="0" err="1"/>
              <a:t>Chedid</a:t>
            </a:r>
            <a:r>
              <a:rPr lang="en-CA" sz="1000" dirty="0"/>
              <a:t> V et al. Glob Adv Health Med May 2014 </a:t>
            </a:r>
          </a:p>
        </p:txBody>
      </p:sp>
      <p:pic>
        <p:nvPicPr>
          <p:cNvPr id="5" name="Picture 4">
            <a:extLst>
              <a:ext uri="{FF2B5EF4-FFF2-40B4-BE49-F238E27FC236}">
                <a16:creationId xmlns:a16="http://schemas.microsoft.com/office/drawing/2014/main" id="{05CFC9A5-B9F0-4573-8E9E-F40DF5C95D7A}"/>
              </a:ext>
            </a:extLst>
          </p:cNvPr>
          <p:cNvPicPr>
            <a:picLocks noChangeAspect="1"/>
          </p:cNvPicPr>
          <p:nvPr/>
        </p:nvPicPr>
        <p:blipFill rotWithShape="1">
          <a:blip r:embed="rId3"/>
          <a:srcRect l="16570" t="14395" r="43688" b="21342"/>
          <a:stretch/>
        </p:blipFill>
        <p:spPr>
          <a:xfrm>
            <a:off x="7295321" y="1086677"/>
            <a:ext cx="4691270" cy="5057092"/>
          </a:xfrm>
          <a:prstGeom prst="rect">
            <a:avLst/>
          </a:prstGeom>
        </p:spPr>
      </p:pic>
      <p:sp>
        <p:nvSpPr>
          <p:cNvPr id="7" name="Arrow: Left 6">
            <a:extLst>
              <a:ext uri="{FF2B5EF4-FFF2-40B4-BE49-F238E27FC236}">
                <a16:creationId xmlns:a16="http://schemas.microsoft.com/office/drawing/2014/main" id="{20BB5CAB-EEF4-4D9F-AC5A-51FE87850786}"/>
              </a:ext>
            </a:extLst>
          </p:cNvPr>
          <p:cNvSpPr/>
          <p:nvPr/>
        </p:nvSpPr>
        <p:spPr>
          <a:xfrm>
            <a:off x="11463130" y="1192696"/>
            <a:ext cx="463827" cy="16565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02209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A4EB-197C-49F2-BDF5-677637DD5E11}"/>
              </a:ext>
            </a:extLst>
          </p:cNvPr>
          <p:cNvSpPr>
            <a:spLocks noGrp="1"/>
          </p:cNvSpPr>
          <p:nvPr>
            <p:ph type="title"/>
          </p:nvPr>
        </p:nvSpPr>
        <p:spPr>
          <a:xfrm>
            <a:off x="2947299" y="81677"/>
            <a:ext cx="5857943" cy="1259894"/>
          </a:xfrm>
        </p:spPr>
        <p:txBody>
          <a:bodyPr>
            <a:normAutofit/>
          </a:bodyPr>
          <a:lstStyle/>
          <a:p>
            <a:r>
              <a:rPr lang="en-CA" dirty="0"/>
              <a:t>                                  </a:t>
            </a:r>
            <a:r>
              <a:rPr lang="en-CA" b="1" dirty="0"/>
              <a:t>Maintenance Treatment </a:t>
            </a:r>
          </a:p>
        </p:txBody>
      </p:sp>
      <p:sp>
        <p:nvSpPr>
          <p:cNvPr id="9" name="Content Placeholder 8">
            <a:extLst>
              <a:ext uri="{FF2B5EF4-FFF2-40B4-BE49-F238E27FC236}">
                <a16:creationId xmlns:a16="http://schemas.microsoft.com/office/drawing/2014/main" id="{30C38054-E5E6-42A3-B8D5-D7CD2A855BA7}"/>
              </a:ext>
            </a:extLst>
          </p:cNvPr>
          <p:cNvSpPr>
            <a:spLocks noGrp="1"/>
          </p:cNvSpPr>
          <p:nvPr>
            <p:ph idx="1"/>
          </p:nvPr>
        </p:nvSpPr>
        <p:spPr>
          <a:xfrm>
            <a:off x="450574" y="1696278"/>
            <a:ext cx="6056593" cy="5347252"/>
          </a:xfrm>
        </p:spPr>
        <p:txBody>
          <a:bodyPr>
            <a:normAutofit/>
          </a:bodyPr>
          <a:lstStyle/>
          <a:p>
            <a:r>
              <a:rPr lang="en-US" dirty="0"/>
              <a:t>High-rate of relapse: 45% at 9 months</a:t>
            </a:r>
          </a:p>
          <a:p>
            <a:r>
              <a:rPr lang="en-CA" b="1" dirty="0"/>
              <a:t>TARGET 3 trial: </a:t>
            </a:r>
            <a:r>
              <a:rPr lang="en-CA" dirty="0"/>
              <a:t>retreatment with Rifaximin is safe</a:t>
            </a:r>
          </a:p>
          <a:p>
            <a:r>
              <a:rPr lang="en-CA" dirty="0"/>
              <a:t>Use of promotility drugs </a:t>
            </a:r>
          </a:p>
          <a:p>
            <a:r>
              <a:rPr lang="en-CA" dirty="0"/>
              <a:t>? Diet restriction (low FODMAP) </a:t>
            </a:r>
            <a:br>
              <a:rPr lang="en-CA" dirty="0"/>
            </a:br>
            <a:r>
              <a:rPr lang="en-CA" dirty="0"/>
              <a:t>- Lacking studies in SIBO</a:t>
            </a:r>
          </a:p>
          <a:p>
            <a:r>
              <a:rPr lang="en-CA" dirty="0"/>
              <a:t>Better to avoid probiotics &amp; prebiotics </a:t>
            </a:r>
            <a:br>
              <a:rPr lang="en-CA" dirty="0"/>
            </a:br>
            <a:r>
              <a:rPr lang="en-CA" dirty="0"/>
              <a:t>- Lacking evidence in SIBO, especially in Scleroderma. </a:t>
            </a:r>
            <a:br>
              <a:rPr lang="en-CA" dirty="0"/>
            </a:br>
            <a:r>
              <a:rPr lang="en-CA" dirty="0"/>
              <a:t>- More bloating in PLACIDE trial (Antibiotics-associated diarrhea)</a:t>
            </a:r>
          </a:p>
          <a:p>
            <a:pPr marL="0" indent="0">
              <a:buNone/>
            </a:pPr>
            <a:endParaRPr lang="en-US" dirty="0"/>
          </a:p>
          <a:p>
            <a:endParaRPr lang="en-US" dirty="0"/>
          </a:p>
        </p:txBody>
      </p:sp>
      <p:pic>
        <p:nvPicPr>
          <p:cNvPr id="7" name="Content Placeholder 3">
            <a:extLst>
              <a:ext uri="{FF2B5EF4-FFF2-40B4-BE49-F238E27FC236}">
                <a16:creationId xmlns:a16="http://schemas.microsoft.com/office/drawing/2014/main" id="{7A26639B-7A96-468D-B941-EFDBCF1D53B6}"/>
              </a:ext>
            </a:extLst>
          </p:cNvPr>
          <p:cNvPicPr>
            <a:picLocks noChangeAspect="1"/>
          </p:cNvPicPr>
          <p:nvPr/>
        </p:nvPicPr>
        <p:blipFill rotWithShape="1">
          <a:blip r:embed="rId3"/>
          <a:srcRect l="16139" t="36886" r="54222" b="20855"/>
          <a:stretch/>
        </p:blipFill>
        <p:spPr>
          <a:xfrm>
            <a:off x="7386513" y="1696278"/>
            <a:ext cx="4586448" cy="4364945"/>
          </a:xfrm>
          <a:prstGeom prst="rect">
            <a:avLst/>
          </a:prstGeom>
        </p:spPr>
      </p:pic>
      <p:sp>
        <p:nvSpPr>
          <p:cNvPr id="5" name="TextBox 4">
            <a:extLst>
              <a:ext uri="{FF2B5EF4-FFF2-40B4-BE49-F238E27FC236}">
                <a16:creationId xmlns:a16="http://schemas.microsoft.com/office/drawing/2014/main" id="{79860C70-A744-4CEA-B1A5-844694B74512}"/>
              </a:ext>
            </a:extLst>
          </p:cNvPr>
          <p:cNvSpPr txBox="1"/>
          <p:nvPr/>
        </p:nvSpPr>
        <p:spPr>
          <a:xfrm>
            <a:off x="8661036" y="6450108"/>
            <a:ext cx="4478494" cy="461665"/>
          </a:xfrm>
          <a:prstGeom prst="rect">
            <a:avLst/>
          </a:prstGeom>
          <a:noFill/>
        </p:spPr>
        <p:txBody>
          <a:bodyPr wrap="square" rtlCol="0">
            <a:spAutoFit/>
          </a:bodyPr>
          <a:lstStyle/>
          <a:p>
            <a:pPr marL="228600" indent="-228600">
              <a:buAutoNum type="arabicPeriod"/>
            </a:pPr>
            <a:r>
              <a:rPr lang="en-CA" sz="1200" dirty="0"/>
              <a:t>Shah et al. Aliment </a:t>
            </a:r>
            <a:r>
              <a:rPr lang="en-CA" sz="1200" dirty="0" err="1"/>
              <a:t>Pharmacol</a:t>
            </a:r>
            <a:r>
              <a:rPr lang="en-CA" sz="1200" dirty="0"/>
              <a:t> </a:t>
            </a:r>
            <a:r>
              <a:rPr lang="en-CA" sz="1200" dirty="0" err="1"/>
              <a:t>Ther</a:t>
            </a:r>
            <a:r>
              <a:rPr lang="en-CA" sz="1200" dirty="0"/>
              <a:t> 2013</a:t>
            </a:r>
          </a:p>
          <a:p>
            <a:pPr marL="228600" indent="-228600">
              <a:buAutoNum type="arabicPeriod"/>
            </a:pPr>
            <a:r>
              <a:rPr lang="en-CA" sz="1200" dirty="0" err="1"/>
              <a:t>Lauritano</a:t>
            </a:r>
            <a:r>
              <a:rPr lang="en-CA" sz="1200" dirty="0"/>
              <a:t> Am J Gastroenterol 2008 </a:t>
            </a:r>
          </a:p>
        </p:txBody>
      </p:sp>
    </p:spTree>
    <p:extLst>
      <p:ext uri="{BB962C8B-B14F-4D97-AF65-F5344CB8AC3E}">
        <p14:creationId xmlns:p14="http://schemas.microsoft.com/office/powerpoint/2010/main" val="157564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2EB1-C086-456B-97CD-DD234AE2556B}"/>
              </a:ext>
            </a:extLst>
          </p:cNvPr>
          <p:cNvSpPr>
            <a:spLocks noGrp="1"/>
          </p:cNvSpPr>
          <p:nvPr>
            <p:ph type="title"/>
          </p:nvPr>
        </p:nvSpPr>
        <p:spPr>
          <a:xfrm>
            <a:off x="2417710" y="804799"/>
            <a:ext cx="8911687" cy="636279"/>
          </a:xfrm>
        </p:spPr>
        <p:txBody>
          <a:bodyPr>
            <a:normAutofit fontScale="90000"/>
          </a:bodyPr>
          <a:lstStyle/>
          <a:p>
            <a:r>
              <a:rPr lang="en-CA" dirty="0"/>
              <a:t>							</a:t>
            </a:r>
            <a:r>
              <a:rPr lang="en-CA" b="1" dirty="0"/>
              <a:t>Diarrhea</a:t>
            </a:r>
          </a:p>
        </p:txBody>
      </p:sp>
      <p:sp>
        <p:nvSpPr>
          <p:cNvPr id="3" name="Content Placeholder 2">
            <a:extLst>
              <a:ext uri="{FF2B5EF4-FFF2-40B4-BE49-F238E27FC236}">
                <a16:creationId xmlns:a16="http://schemas.microsoft.com/office/drawing/2014/main" id="{99078DAC-9263-4F92-88CC-C05DD72BD910}"/>
              </a:ext>
            </a:extLst>
          </p:cNvPr>
          <p:cNvSpPr>
            <a:spLocks noGrp="1"/>
          </p:cNvSpPr>
          <p:nvPr>
            <p:ph idx="1"/>
          </p:nvPr>
        </p:nvSpPr>
        <p:spPr>
          <a:xfrm>
            <a:off x="2413998" y="2312563"/>
            <a:ext cx="8915400" cy="4354271"/>
          </a:xfrm>
        </p:spPr>
        <p:txBody>
          <a:bodyPr>
            <a:normAutofit/>
          </a:bodyPr>
          <a:lstStyle/>
          <a:p>
            <a:r>
              <a:rPr lang="en-CA" sz="2500" dirty="0"/>
              <a:t>Various </a:t>
            </a:r>
            <a:r>
              <a:rPr lang="en-CA" sz="2500" dirty="0" err="1"/>
              <a:t>etiologies</a:t>
            </a:r>
            <a:r>
              <a:rPr lang="en-CA" sz="2500" dirty="0"/>
              <a:t>: overflow diarrhea, SIBO, lactose intolerance, microscopic colitis, IBS-Diarrhea, medications, malabsorption due to celiac or pancreatic insufficiency  </a:t>
            </a:r>
          </a:p>
          <a:p>
            <a:r>
              <a:rPr lang="en-CA" sz="2500" dirty="0"/>
              <a:t>Generally requires thorough assessment to identify the underlying cause and treat accordingly. </a:t>
            </a:r>
          </a:p>
        </p:txBody>
      </p:sp>
      <p:pic>
        <p:nvPicPr>
          <p:cNvPr id="4" name="Picture 3">
            <a:extLst>
              <a:ext uri="{FF2B5EF4-FFF2-40B4-BE49-F238E27FC236}">
                <a16:creationId xmlns:a16="http://schemas.microsoft.com/office/drawing/2014/main" id="{BDF206C7-6A0C-483D-A3DB-544FCBE0B053}"/>
              </a:ext>
            </a:extLst>
          </p:cNvPr>
          <p:cNvPicPr>
            <a:picLocks noChangeAspect="1"/>
          </p:cNvPicPr>
          <p:nvPr/>
        </p:nvPicPr>
        <p:blipFill rotWithShape="1">
          <a:blip r:embed="rId2"/>
          <a:srcRect l="20601" t="30498" r="58215" b="20959"/>
          <a:stretch/>
        </p:blipFill>
        <p:spPr>
          <a:xfrm>
            <a:off x="10639318" y="-9656"/>
            <a:ext cx="1380159" cy="2108417"/>
          </a:xfrm>
          <a:prstGeom prst="rect">
            <a:avLst/>
          </a:prstGeom>
        </p:spPr>
      </p:pic>
    </p:spTree>
    <p:extLst>
      <p:ext uri="{BB962C8B-B14F-4D97-AF65-F5344CB8AC3E}">
        <p14:creationId xmlns:p14="http://schemas.microsoft.com/office/powerpoint/2010/main" val="2418406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19BA-CC80-8763-9ACD-CD766F45C401}"/>
              </a:ext>
            </a:extLst>
          </p:cNvPr>
          <p:cNvSpPr>
            <a:spLocks noGrp="1"/>
          </p:cNvSpPr>
          <p:nvPr>
            <p:ph type="title"/>
          </p:nvPr>
        </p:nvSpPr>
        <p:spPr>
          <a:xfrm>
            <a:off x="210065" y="312627"/>
            <a:ext cx="8911687" cy="1280890"/>
          </a:xfrm>
        </p:spPr>
        <p:txBody>
          <a:bodyPr/>
          <a:lstStyle/>
          <a:p>
            <a:r>
              <a:rPr lang="en-US" b="1" dirty="0"/>
              <a:t>Fecal incontinence </a:t>
            </a:r>
          </a:p>
        </p:txBody>
      </p:sp>
      <p:sp>
        <p:nvSpPr>
          <p:cNvPr id="3" name="Content Placeholder 2">
            <a:extLst>
              <a:ext uri="{FF2B5EF4-FFF2-40B4-BE49-F238E27FC236}">
                <a16:creationId xmlns:a16="http://schemas.microsoft.com/office/drawing/2014/main" id="{A1287C67-6605-9AEA-36DD-8D95B90C1373}"/>
              </a:ext>
            </a:extLst>
          </p:cNvPr>
          <p:cNvSpPr>
            <a:spLocks noGrp="1"/>
          </p:cNvSpPr>
          <p:nvPr>
            <p:ph idx="1"/>
          </p:nvPr>
        </p:nvSpPr>
        <p:spPr>
          <a:xfrm>
            <a:off x="0" y="1593517"/>
            <a:ext cx="12192000" cy="5384459"/>
          </a:xfrm>
        </p:spPr>
        <p:txBody>
          <a:bodyPr>
            <a:normAutofit/>
          </a:bodyPr>
          <a:lstStyle/>
          <a:p>
            <a:r>
              <a:rPr lang="en-US" sz="2350" dirty="0"/>
              <a:t>Generally due atrophy of internal anal sphincter secondary to Systemic sclerosis</a:t>
            </a:r>
          </a:p>
          <a:p>
            <a:r>
              <a:rPr lang="en-US" sz="2350" dirty="0"/>
              <a:t>Often presents with fecal leakage and urgency  </a:t>
            </a:r>
          </a:p>
          <a:p>
            <a:r>
              <a:rPr lang="en-US" sz="2350" dirty="0"/>
              <a:t>Significantly impacts quality of life and mental health </a:t>
            </a:r>
          </a:p>
          <a:p>
            <a:r>
              <a:rPr lang="en-US" sz="2350" dirty="0"/>
              <a:t>Patients are often embarrassed to discuss this with their care providers </a:t>
            </a:r>
          </a:p>
          <a:p>
            <a:r>
              <a:rPr lang="en-US" sz="2350" dirty="0"/>
              <a:t>Treatment options vary depending on severity:</a:t>
            </a:r>
            <a:br>
              <a:rPr lang="en-US" sz="2350" dirty="0"/>
            </a:br>
            <a:r>
              <a:rPr lang="en-US" sz="2350" dirty="0"/>
              <a:t>- Kegel exercises: Strengthen pelvic floor muscles </a:t>
            </a:r>
            <a:br>
              <a:rPr lang="en-US" sz="2350" dirty="0"/>
            </a:br>
            <a:r>
              <a:rPr lang="en-US" sz="2350" dirty="0"/>
              <a:t>- Biofeedback: Through trained PT/ RN </a:t>
            </a:r>
            <a:br>
              <a:rPr lang="en-US" sz="2350" dirty="0"/>
            </a:br>
            <a:r>
              <a:rPr lang="en-US" sz="2350" dirty="0"/>
              <a:t>- Bowel training/ timed toileting </a:t>
            </a:r>
            <a:br>
              <a:rPr lang="en-US" sz="2350" dirty="0"/>
            </a:br>
            <a:r>
              <a:rPr lang="en-US" sz="2350" dirty="0"/>
              <a:t>- Bulking agents: fiber </a:t>
            </a:r>
            <a:br>
              <a:rPr lang="en-US" sz="2350" dirty="0"/>
            </a:br>
            <a:r>
              <a:rPr lang="en-US" sz="2350" dirty="0"/>
              <a:t>- Sacral nerve stimulation </a:t>
            </a:r>
            <a:br>
              <a:rPr lang="en-US" sz="2350" dirty="0"/>
            </a:br>
            <a:r>
              <a:rPr lang="en-US" sz="2350" dirty="0"/>
              <a:t>- Severe cases: Surgery (Sphincteroplasty, treating rectal prolapse/ rectocele, and ultimately colostomy with bowel diversion) </a:t>
            </a:r>
          </a:p>
        </p:txBody>
      </p:sp>
    </p:spTree>
    <p:extLst>
      <p:ext uri="{BB962C8B-B14F-4D97-AF65-F5344CB8AC3E}">
        <p14:creationId xmlns:p14="http://schemas.microsoft.com/office/powerpoint/2010/main" val="2145816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2076-AD52-49B1-8939-F327E30234EA}"/>
              </a:ext>
            </a:extLst>
          </p:cNvPr>
          <p:cNvSpPr>
            <a:spLocks noGrp="1"/>
          </p:cNvSpPr>
          <p:nvPr>
            <p:ph type="title"/>
          </p:nvPr>
        </p:nvSpPr>
        <p:spPr/>
        <p:txBody>
          <a:bodyPr/>
          <a:lstStyle/>
          <a:p>
            <a:r>
              <a:rPr lang="en-CA" dirty="0"/>
              <a:t>				</a:t>
            </a:r>
            <a:r>
              <a:rPr lang="en-CA" b="1" dirty="0"/>
              <a:t>Fecal incontinence </a:t>
            </a:r>
          </a:p>
        </p:txBody>
      </p:sp>
      <p:pic>
        <p:nvPicPr>
          <p:cNvPr id="4" name="Content Placeholder 3" descr="F:\normal PRM 3D.png">
            <a:extLst>
              <a:ext uri="{FF2B5EF4-FFF2-40B4-BE49-F238E27FC236}">
                <a16:creationId xmlns:a16="http://schemas.microsoft.com/office/drawing/2014/main" id="{22771792-ABA1-4217-9473-0B84883D7C9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12830" t="537" r="13236" b="1433"/>
          <a:stretch/>
        </p:blipFill>
        <p:spPr bwMode="auto">
          <a:xfrm>
            <a:off x="896710" y="1670887"/>
            <a:ext cx="5809580" cy="3304667"/>
          </a:xfrm>
          <a:prstGeom prst="rect">
            <a:avLst/>
          </a:prstGeom>
          <a:noFill/>
          <a:ln>
            <a:noFill/>
          </a:ln>
          <a:extLst>
            <a:ext uri="{53640926-AAD7-44d8-BBD7-CCE9431645EC}">
              <a14:shadowObscured xmlns="" xmlns:a14="http://schemas.microsoft.com/office/drawing/2010/main"/>
            </a:ext>
          </a:extLst>
        </p:spPr>
      </p:pic>
      <p:sp>
        <p:nvSpPr>
          <p:cNvPr id="5" name="Rectangle 4">
            <a:extLst>
              <a:ext uri="{FF2B5EF4-FFF2-40B4-BE49-F238E27FC236}">
                <a16:creationId xmlns:a16="http://schemas.microsoft.com/office/drawing/2014/main" id="{283D11EE-EF40-4E6E-B94B-8143158A8D7A}"/>
              </a:ext>
            </a:extLst>
          </p:cNvPr>
          <p:cNvSpPr/>
          <p:nvPr/>
        </p:nvSpPr>
        <p:spPr>
          <a:xfrm>
            <a:off x="4284870" y="1775933"/>
            <a:ext cx="2448106" cy="477054"/>
          </a:xfrm>
          <a:prstGeom prst="rect">
            <a:avLst/>
          </a:prstGeom>
          <a:noFill/>
        </p:spPr>
        <p:txBody>
          <a:bodyPr wrap="none" lIns="91440" tIns="45720" rIns="91440" bIns="45720">
            <a:spAutoFit/>
          </a:bodyPr>
          <a:lstStyle/>
          <a:p>
            <a:pPr algn="ctr"/>
            <a:r>
              <a:rPr lang="en-US" sz="2500" b="0" cap="none" spc="0" dirty="0">
                <a:ln w="0"/>
                <a:solidFill>
                  <a:schemeClr val="tx1"/>
                </a:solidFill>
                <a:effectLst>
                  <a:outerShdw blurRad="38100" dist="19050" dir="2700000" algn="tl" rotWithShape="0">
                    <a:schemeClr val="dk1">
                      <a:alpha val="40000"/>
                    </a:schemeClr>
                  </a:outerShdw>
                </a:effectLst>
              </a:rPr>
              <a:t>Rectal sensors </a:t>
            </a:r>
          </a:p>
        </p:txBody>
      </p:sp>
      <p:sp>
        <p:nvSpPr>
          <p:cNvPr id="7" name="Rectangle 6">
            <a:extLst>
              <a:ext uri="{FF2B5EF4-FFF2-40B4-BE49-F238E27FC236}">
                <a16:creationId xmlns:a16="http://schemas.microsoft.com/office/drawing/2014/main" id="{04131E28-96A8-472A-BF4F-40B6150A7AB3}"/>
              </a:ext>
            </a:extLst>
          </p:cNvPr>
          <p:cNvSpPr/>
          <p:nvPr/>
        </p:nvSpPr>
        <p:spPr>
          <a:xfrm>
            <a:off x="4424896" y="2963223"/>
            <a:ext cx="2281394" cy="477054"/>
          </a:xfrm>
          <a:prstGeom prst="rect">
            <a:avLst/>
          </a:prstGeom>
          <a:noFill/>
        </p:spPr>
        <p:txBody>
          <a:bodyPr wrap="none" lIns="91440" tIns="45720" rIns="91440" bIns="45720">
            <a:spAutoFit/>
          </a:bodyPr>
          <a:lstStyle/>
          <a:p>
            <a:pPr algn="ctr"/>
            <a:r>
              <a:rPr lang="en-US" sz="2500" b="0" cap="none" spc="0" dirty="0">
                <a:ln w="0"/>
                <a:solidFill>
                  <a:schemeClr val="tx1"/>
                </a:solidFill>
                <a:effectLst>
                  <a:outerShdw blurRad="38100" dist="19050" dir="2700000" algn="tl" rotWithShape="0">
                    <a:schemeClr val="dk1">
                      <a:alpha val="40000"/>
                    </a:schemeClr>
                  </a:outerShdw>
                </a:effectLst>
              </a:rPr>
              <a:t>Int. sphincters</a:t>
            </a:r>
          </a:p>
        </p:txBody>
      </p:sp>
      <p:sp>
        <p:nvSpPr>
          <p:cNvPr id="8" name="Rectangle 7">
            <a:extLst>
              <a:ext uri="{FF2B5EF4-FFF2-40B4-BE49-F238E27FC236}">
                <a16:creationId xmlns:a16="http://schemas.microsoft.com/office/drawing/2014/main" id="{A3AAD571-C218-4B24-A6DA-C1BAEDECA09E}"/>
              </a:ext>
            </a:extLst>
          </p:cNvPr>
          <p:cNvSpPr/>
          <p:nvPr/>
        </p:nvSpPr>
        <p:spPr>
          <a:xfrm>
            <a:off x="4870239" y="4020366"/>
            <a:ext cx="1402948" cy="477054"/>
          </a:xfrm>
          <a:prstGeom prst="rect">
            <a:avLst/>
          </a:prstGeom>
          <a:noFill/>
        </p:spPr>
        <p:txBody>
          <a:bodyPr wrap="none" lIns="91440" tIns="45720" rIns="91440" bIns="45720">
            <a:spAutoFit/>
          </a:bodyPr>
          <a:lstStyle/>
          <a:p>
            <a:pPr algn="ctr"/>
            <a:r>
              <a:rPr lang="en-US" sz="2500" dirty="0">
                <a:ln w="0"/>
                <a:effectLst>
                  <a:outerShdw blurRad="38100" dist="19050" dir="2700000" algn="tl" rotWithShape="0">
                    <a:schemeClr val="dk1">
                      <a:alpha val="40000"/>
                    </a:schemeClr>
                  </a:outerShdw>
                </a:effectLst>
              </a:rPr>
              <a:t>External</a:t>
            </a:r>
            <a:endParaRPr lang="en-US" sz="2500" b="0" cap="none" spc="0" dirty="0">
              <a:ln w="0"/>
              <a:solidFill>
                <a:schemeClr val="tx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54EBDABD-305E-4945-8B16-015C5FF5C7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16346" y="1693443"/>
            <a:ext cx="4689234" cy="3259557"/>
          </a:xfrm>
          <a:prstGeom prst="rect">
            <a:avLst/>
          </a:prstGeom>
          <a:noFill/>
          <a:ln>
            <a:noFill/>
          </a:ln>
        </p:spPr>
      </p:pic>
      <p:sp>
        <p:nvSpPr>
          <p:cNvPr id="10" name="Rectangle 9">
            <a:extLst>
              <a:ext uri="{FF2B5EF4-FFF2-40B4-BE49-F238E27FC236}">
                <a16:creationId xmlns:a16="http://schemas.microsoft.com/office/drawing/2014/main" id="{639D1B35-6BA8-4882-9A91-76A84BA24FE8}"/>
              </a:ext>
            </a:extLst>
          </p:cNvPr>
          <p:cNvSpPr/>
          <p:nvPr/>
        </p:nvSpPr>
        <p:spPr>
          <a:xfrm>
            <a:off x="7641772" y="3979139"/>
            <a:ext cx="2281394" cy="477054"/>
          </a:xfrm>
          <a:prstGeom prst="rect">
            <a:avLst/>
          </a:prstGeom>
          <a:noFill/>
        </p:spPr>
        <p:txBody>
          <a:bodyPr wrap="none" lIns="91440" tIns="45720" rIns="91440" bIns="45720">
            <a:spAutoFit/>
          </a:bodyPr>
          <a:lstStyle/>
          <a:p>
            <a:pPr algn="ctr"/>
            <a:r>
              <a:rPr lang="en-US" sz="2500" b="0" cap="none" spc="0" dirty="0">
                <a:ln w="0"/>
                <a:solidFill>
                  <a:schemeClr val="tx1"/>
                </a:solidFill>
                <a:effectLst>
                  <a:outerShdw blurRad="38100" dist="19050" dir="2700000" algn="tl" rotWithShape="0">
                    <a:schemeClr val="dk1">
                      <a:alpha val="40000"/>
                    </a:schemeClr>
                  </a:outerShdw>
                </a:effectLst>
              </a:rPr>
              <a:t>Int. sphincters</a:t>
            </a:r>
          </a:p>
        </p:txBody>
      </p:sp>
    </p:spTree>
    <p:extLst>
      <p:ext uri="{BB962C8B-B14F-4D97-AF65-F5344CB8AC3E}">
        <p14:creationId xmlns:p14="http://schemas.microsoft.com/office/powerpoint/2010/main" val="12762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EAC6-5D29-B124-9931-DD602442FBF2}"/>
              </a:ext>
            </a:extLst>
          </p:cNvPr>
          <p:cNvSpPr>
            <a:spLocks noGrp="1"/>
          </p:cNvSpPr>
          <p:nvPr>
            <p:ph type="title"/>
          </p:nvPr>
        </p:nvSpPr>
        <p:spPr>
          <a:xfrm>
            <a:off x="1639331" y="438759"/>
            <a:ext cx="10552669" cy="1280890"/>
          </a:xfrm>
        </p:spPr>
        <p:txBody>
          <a:bodyPr>
            <a:normAutofit/>
          </a:bodyPr>
          <a:lstStyle/>
          <a:p>
            <a:r>
              <a:rPr lang="en-US" dirty="0"/>
              <a:t>Quiz 2: </a:t>
            </a:r>
            <a:br>
              <a:rPr lang="en-US" dirty="0"/>
            </a:br>
            <a:r>
              <a:rPr lang="en-US" sz="2700" dirty="0"/>
              <a:t>What is the most common GI manifestation of Scleroderma? </a:t>
            </a:r>
          </a:p>
        </p:txBody>
      </p:sp>
      <p:sp>
        <p:nvSpPr>
          <p:cNvPr id="3" name="Content Placeholder 2">
            <a:extLst>
              <a:ext uri="{FF2B5EF4-FFF2-40B4-BE49-F238E27FC236}">
                <a16:creationId xmlns:a16="http://schemas.microsoft.com/office/drawing/2014/main" id="{8C0F7BC8-9839-D0D8-91EE-5FA2A47F3B43}"/>
              </a:ext>
            </a:extLst>
          </p:cNvPr>
          <p:cNvSpPr>
            <a:spLocks noGrp="1"/>
          </p:cNvSpPr>
          <p:nvPr>
            <p:ph idx="1"/>
          </p:nvPr>
        </p:nvSpPr>
        <p:spPr>
          <a:xfrm>
            <a:off x="1639330" y="1972962"/>
            <a:ext cx="10383793" cy="3777622"/>
          </a:xfrm>
        </p:spPr>
        <p:txBody>
          <a:bodyPr>
            <a:normAutofit/>
          </a:bodyPr>
          <a:lstStyle/>
          <a:p>
            <a:r>
              <a:rPr lang="en-US" sz="2800" dirty="0"/>
              <a:t>A: Gastroesophageal reflux and esophageal symptoms </a:t>
            </a:r>
          </a:p>
          <a:p>
            <a:r>
              <a:rPr lang="en-US" sz="2800" dirty="0"/>
              <a:t>B: Nausea and vomiting </a:t>
            </a:r>
          </a:p>
          <a:p>
            <a:r>
              <a:rPr lang="en-US" sz="2800" dirty="0"/>
              <a:t>C: Abdominal pain</a:t>
            </a:r>
          </a:p>
          <a:p>
            <a:r>
              <a:rPr lang="en-US" sz="2800" dirty="0"/>
              <a:t>D: Diarrhea </a:t>
            </a:r>
          </a:p>
        </p:txBody>
      </p:sp>
    </p:spTree>
    <p:extLst>
      <p:ext uri="{BB962C8B-B14F-4D97-AF65-F5344CB8AC3E}">
        <p14:creationId xmlns:p14="http://schemas.microsoft.com/office/powerpoint/2010/main" val="3188715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A699-CEC5-4B73-915C-A18CB5541825}"/>
              </a:ext>
            </a:extLst>
          </p:cNvPr>
          <p:cNvSpPr>
            <a:spLocks noGrp="1"/>
          </p:cNvSpPr>
          <p:nvPr>
            <p:ph type="title"/>
          </p:nvPr>
        </p:nvSpPr>
        <p:spPr>
          <a:xfrm>
            <a:off x="2592925" y="229255"/>
            <a:ext cx="8911687" cy="1280890"/>
          </a:xfrm>
        </p:spPr>
        <p:txBody>
          <a:bodyPr>
            <a:normAutofit/>
          </a:bodyPr>
          <a:lstStyle/>
          <a:p>
            <a:r>
              <a:rPr lang="en-CA" sz="4000" b="1" dirty="0">
                <a:latin typeface="Calibri" panose="020F0502020204030204" pitchFamily="34" charset="0"/>
                <a:cs typeface="Calibri" panose="020F0502020204030204" pitchFamily="34" charset="0"/>
              </a:rPr>
              <a:t>LOW FODMAP Diet </a:t>
            </a:r>
          </a:p>
        </p:txBody>
      </p:sp>
      <p:pic>
        <p:nvPicPr>
          <p:cNvPr id="4" name="Content Placeholder 3">
            <a:extLst>
              <a:ext uri="{FF2B5EF4-FFF2-40B4-BE49-F238E27FC236}">
                <a16:creationId xmlns:a16="http://schemas.microsoft.com/office/drawing/2014/main" id="{B100A976-8188-46E0-8680-616E7B675252}"/>
              </a:ext>
            </a:extLst>
          </p:cNvPr>
          <p:cNvPicPr>
            <a:picLocks noGrp="1" noChangeAspect="1"/>
          </p:cNvPicPr>
          <p:nvPr>
            <p:ph idx="1"/>
          </p:nvPr>
        </p:nvPicPr>
        <p:blipFill rotWithShape="1">
          <a:blip r:embed="rId2"/>
          <a:srcRect l="64654" t="14850" r="3920" b="18385"/>
          <a:stretch/>
        </p:blipFill>
        <p:spPr>
          <a:xfrm>
            <a:off x="7809650" y="441000"/>
            <a:ext cx="4219359" cy="5976000"/>
          </a:xfrm>
          <a:prstGeom prst="rect">
            <a:avLst/>
          </a:prstGeom>
        </p:spPr>
      </p:pic>
      <p:sp>
        <p:nvSpPr>
          <p:cNvPr id="5" name="TextBox 4">
            <a:extLst>
              <a:ext uri="{FF2B5EF4-FFF2-40B4-BE49-F238E27FC236}">
                <a16:creationId xmlns:a16="http://schemas.microsoft.com/office/drawing/2014/main" id="{E13FC74A-91D4-4EB1-836B-996A86D5FFCF}"/>
              </a:ext>
            </a:extLst>
          </p:cNvPr>
          <p:cNvSpPr txBox="1"/>
          <p:nvPr/>
        </p:nvSpPr>
        <p:spPr>
          <a:xfrm>
            <a:off x="1856509" y="1510145"/>
            <a:ext cx="5410200" cy="4493538"/>
          </a:xfrm>
          <a:prstGeom prst="rect">
            <a:avLst/>
          </a:prstGeom>
          <a:noFill/>
        </p:spPr>
        <p:txBody>
          <a:bodyPr wrap="square" rtlCol="0">
            <a:spAutoFit/>
          </a:bodyPr>
          <a:lstStyle/>
          <a:p>
            <a:pPr marL="285750" indent="-285750">
              <a:buFontTx/>
              <a:buChar char="-"/>
            </a:pPr>
            <a:r>
              <a:rPr lang="en-CA" sz="2200" dirty="0">
                <a:latin typeface="Calibri" panose="020F0502020204030204" pitchFamily="34" charset="0"/>
                <a:cs typeface="Calibri" panose="020F0502020204030204" pitchFamily="34" charset="0"/>
              </a:rPr>
              <a:t>Low fermented diet with elimination phase of 2-6 weeks </a:t>
            </a:r>
          </a:p>
          <a:p>
            <a:pPr marL="285750" indent="-285750">
              <a:buFontTx/>
              <a:buChar char="-"/>
            </a:pPr>
            <a:r>
              <a:rPr lang="en-CA" sz="2200" dirty="0">
                <a:latin typeface="Calibri" panose="020F0502020204030204" pitchFamily="34" charset="0"/>
                <a:cs typeface="Calibri" panose="020F0502020204030204" pitchFamily="34" charset="0"/>
              </a:rPr>
              <a:t>Has shown to reduce bloating, abdominal distension and pain, and improves stool consistency </a:t>
            </a:r>
          </a:p>
          <a:p>
            <a:pPr marL="285750" indent="-285750">
              <a:buFontTx/>
              <a:buChar char="-"/>
            </a:pPr>
            <a:r>
              <a:rPr lang="en-CA" sz="2200" dirty="0">
                <a:latin typeface="Calibri" panose="020F0502020204030204" pitchFamily="34" charset="0"/>
                <a:cs typeface="Calibri" panose="020F0502020204030204" pitchFamily="34" charset="0"/>
              </a:rPr>
              <a:t>If no relief after 2-6 weeks of elimination, patients should stop the diet </a:t>
            </a:r>
          </a:p>
          <a:p>
            <a:pPr marL="285750" indent="-285750">
              <a:buFontTx/>
              <a:buChar char="-"/>
            </a:pPr>
            <a:r>
              <a:rPr lang="en-CA" sz="2200" dirty="0">
                <a:latin typeface="Calibri" panose="020F0502020204030204" pitchFamily="34" charset="0"/>
                <a:cs typeface="Calibri" panose="020F0502020204030204" pitchFamily="34" charset="0"/>
              </a:rPr>
              <a:t>After elimination, reintroduction and tailoring diet based on identified trigger </a:t>
            </a:r>
          </a:p>
          <a:p>
            <a:pPr marL="285750" indent="-285750">
              <a:buFontTx/>
              <a:buChar char="-"/>
            </a:pPr>
            <a:r>
              <a:rPr lang="en-CA" sz="2200" dirty="0">
                <a:latin typeface="Calibri" panose="020F0502020204030204" pitchFamily="34" charset="0"/>
                <a:cs typeface="Calibri" panose="020F0502020204030204" pitchFamily="34" charset="0"/>
              </a:rPr>
              <a:t>Ideally, patient should be assessed and followed by registered dietitian to avoid malnutrition with restrictive diet </a:t>
            </a:r>
          </a:p>
          <a:p>
            <a:pPr marL="285750" indent="-285750">
              <a:buFontTx/>
              <a:buChar char="-"/>
            </a:pPr>
            <a:r>
              <a:rPr lang="en-CA" sz="2200" dirty="0">
                <a:latin typeface="Calibri" panose="020F0502020204030204" pitchFamily="34" charset="0"/>
                <a:cs typeface="Calibri" panose="020F0502020204030204" pitchFamily="34" charset="0"/>
              </a:rPr>
              <a:t>Monash app is a helpful adjunctive tool </a:t>
            </a:r>
          </a:p>
        </p:txBody>
      </p:sp>
    </p:spTree>
    <p:extLst>
      <p:ext uri="{BB962C8B-B14F-4D97-AF65-F5344CB8AC3E}">
        <p14:creationId xmlns:p14="http://schemas.microsoft.com/office/powerpoint/2010/main" val="978534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06BB-F6F1-4BAD-83A9-C07A893B8F21}"/>
              </a:ext>
            </a:extLst>
          </p:cNvPr>
          <p:cNvSpPr>
            <a:spLocks noGrp="1"/>
          </p:cNvSpPr>
          <p:nvPr>
            <p:ph type="title"/>
          </p:nvPr>
        </p:nvSpPr>
        <p:spPr>
          <a:xfrm>
            <a:off x="0" y="471537"/>
            <a:ext cx="8911687" cy="710420"/>
          </a:xfrm>
        </p:spPr>
        <p:txBody>
          <a:bodyPr>
            <a:normAutofit/>
          </a:bodyPr>
          <a:lstStyle/>
          <a:p>
            <a:r>
              <a:rPr lang="en-CA" dirty="0"/>
              <a:t>		</a:t>
            </a:r>
            <a:r>
              <a:rPr lang="en-CA" sz="4000" b="1" dirty="0">
                <a:latin typeface="Calibri" panose="020F0502020204030204" pitchFamily="34" charset="0"/>
                <a:cs typeface="Calibri" panose="020F0502020204030204" pitchFamily="34" charset="0"/>
              </a:rPr>
              <a:t>Pharmacologic Management </a:t>
            </a:r>
          </a:p>
        </p:txBody>
      </p:sp>
      <p:sp>
        <p:nvSpPr>
          <p:cNvPr id="3" name="Content Placeholder 2">
            <a:extLst>
              <a:ext uri="{FF2B5EF4-FFF2-40B4-BE49-F238E27FC236}">
                <a16:creationId xmlns:a16="http://schemas.microsoft.com/office/drawing/2014/main" id="{23A5D325-53C7-4B8A-BEB0-A199CB16B757}"/>
              </a:ext>
            </a:extLst>
          </p:cNvPr>
          <p:cNvSpPr>
            <a:spLocks noGrp="1"/>
          </p:cNvSpPr>
          <p:nvPr>
            <p:ph idx="1"/>
          </p:nvPr>
        </p:nvSpPr>
        <p:spPr>
          <a:xfrm>
            <a:off x="278498" y="1892878"/>
            <a:ext cx="11769340" cy="4267773"/>
          </a:xfrm>
        </p:spPr>
        <p:txBody>
          <a:bodyPr>
            <a:normAutofit/>
          </a:bodyPr>
          <a:lstStyle/>
          <a:p>
            <a:r>
              <a:rPr lang="en-CA" sz="2200" dirty="0">
                <a:latin typeface="Calibri" panose="020F0502020204030204" pitchFamily="34" charset="0"/>
                <a:cs typeface="Calibri" panose="020F0502020204030204" pitchFamily="34" charset="0"/>
              </a:rPr>
              <a:t>Review diet and medications list with your physicians </a:t>
            </a:r>
          </a:p>
          <a:p>
            <a:r>
              <a:rPr lang="en-CA" sz="2200" dirty="0">
                <a:latin typeface="Calibri" panose="020F0502020204030204" pitchFamily="34" charset="0"/>
                <a:cs typeface="Calibri" panose="020F0502020204030204" pitchFamily="34" charset="0"/>
              </a:rPr>
              <a:t>Treat the underlying cause of diarrhea </a:t>
            </a:r>
          </a:p>
          <a:p>
            <a:r>
              <a:rPr lang="en-CA" sz="2200" dirty="0">
                <a:latin typeface="Calibri" panose="020F0502020204030204" pitchFamily="34" charset="0"/>
                <a:cs typeface="Calibri" panose="020F0502020204030204" pitchFamily="34" charset="0"/>
              </a:rPr>
              <a:t>Symptomatic anti-diarrheal medications: Loperamide, Lomotil, Ondansetron, ? Bulking agent (psyllium), </a:t>
            </a:r>
            <a:r>
              <a:rPr lang="en-CA" sz="2200" dirty="0" err="1">
                <a:latin typeface="Calibri" panose="020F0502020204030204" pitchFamily="34" charset="0"/>
                <a:cs typeface="Calibri" panose="020F0502020204030204" pitchFamily="34" charset="0"/>
              </a:rPr>
              <a:t>Eluxadoline</a:t>
            </a:r>
            <a:r>
              <a:rPr lang="en-CA" sz="2200" dirty="0">
                <a:latin typeface="Calibri" panose="020F0502020204030204" pitchFamily="34" charset="0"/>
                <a:cs typeface="Calibri" panose="020F0502020204030204" pitchFamily="34" charset="0"/>
              </a:rPr>
              <a:t> (</a:t>
            </a:r>
            <a:r>
              <a:rPr lang="en-CA" sz="2200" dirty="0" err="1">
                <a:latin typeface="Calibri" panose="020F0502020204030204" pitchFamily="34" charset="0"/>
                <a:cs typeface="Calibri" panose="020F0502020204030204" pitchFamily="34" charset="0"/>
              </a:rPr>
              <a:t>Viberzi</a:t>
            </a:r>
            <a:r>
              <a:rPr lang="en-CA" sz="2200" dirty="0">
                <a:latin typeface="Calibri" panose="020F0502020204030204" pitchFamily="34" charset="0"/>
                <a:cs typeface="Calibri" panose="020F0502020204030204" pitchFamily="34" charset="0"/>
              </a:rPr>
              <a:t>, approved for IBS-Diarrhea), cholestyramine, Rifaximin (approved for IBS-Diarrhea)</a:t>
            </a:r>
          </a:p>
          <a:p>
            <a:r>
              <a:rPr lang="en-CA" sz="2200" dirty="0">
                <a:latin typeface="Calibri" panose="020F0502020204030204" pitchFamily="34" charset="0"/>
                <a:cs typeface="Calibri" panose="020F0502020204030204" pitchFamily="34" charset="0"/>
              </a:rPr>
              <a:t>?? Pancreatic digestive enzymes replacement (PERT), most effective in those with pancreatic insufficiency </a:t>
            </a:r>
          </a:p>
        </p:txBody>
      </p:sp>
    </p:spTree>
    <p:extLst>
      <p:ext uri="{BB962C8B-B14F-4D97-AF65-F5344CB8AC3E}">
        <p14:creationId xmlns:p14="http://schemas.microsoft.com/office/powerpoint/2010/main" val="679353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3420-38F0-4F59-BFD5-2C65B782CE22}"/>
              </a:ext>
            </a:extLst>
          </p:cNvPr>
          <p:cNvSpPr>
            <a:spLocks noGrp="1"/>
          </p:cNvSpPr>
          <p:nvPr>
            <p:ph type="title"/>
          </p:nvPr>
        </p:nvSpPr>
        <p:spPr>
          <a:xfrm>
            <a:off x="935363" y="159574"/>
            <a:ext cx="6574536" cy="1259894"/>
          </a:xfrm>
        </p:spPr>
        <p:txBody>
          <a:bodyPr>
            <a:normAutofit/>
          </a:bodyPr>
          <a:lstStyle/>
          <a:p>
            <a:r>
              <a:rPr lang="en-CA" dirty="0"/>
              <a:t>			</a:t>
            </a:r>
            <a:r>
              <a:rPr lang="en-CA" b="1" dirty="0"/>
              <a:t>Constipation</a:t>
            </a:r>
          </a:p>
        </p:txBody>
      </p:sp>
      <p:sp>
        <p:nvSpPr>
          <p:cNvPr id="3" name="Content Placeholder 2">
            <a:extLst>
              <a:ext uri="{FF2B5EF4-FFF2-40B4-BE49-F238E27FC236}">
                <a16:creationId xmlns:a16="http://schemas.microsoft.com/office/drawing/2014/main" id="{59030BE5-927D-43D0-B86B-A8A7B46A7C21}"/>
              </a:ext>
            </a:extLst>
          </p:cNvPr>
          <p:cNvSpPr>
            <a:spLocks noGrp="1"/>
          </p:cNvSpPr>
          <p:nvPr>
            <p:ph idx="1"/>
          </p:nvPr>
        </p:nvSpPr>
        <p:spPr>
          <a:xfrm>
            <a:off x="1038035" y="1523946"/>
            <a:ext cx="6574535" cy="5493629"/>
          </a:xfrm>
        </p:spPr>
        <p:txBody>
          <a:bodyPr>
            <a:normAutofit/>
          </a:bodyPr>
          <a:lstStyle/>
          <a:p>
            <a:pPr>
              <a:lnSpc>
                <a:spcPct val="90000"/>
              </a:lnSpc>
            </a:pPr>
            <a:r>
              <a:rPr lang="en-CA" sz="2000" dirty="0"/>
              <a:t>Tell your physician about your baseline pattern, progression, frequency, urgency, straining, incomplete evacuation, manual maneuvers to assist evacuation, and fecal incontinence </a:t>
            </a:r>
          </a:p>
          <a:p>
            <a:pPr>
              <a:lnSpc>
                <a:spcPct val="90000"/>
              </a:lnSpc>
            </a:pPr>
            <a:r>
              <a:rPr lang="en-CA" sz="2000" dirty="0"/>
              <a:t>Associated symptoms: N/V/</a:t>
            </a:r>
            <a:r>
              <a:rPr lang="en-CA" sz="2000" dirty="0" err="1"/>
              <a:t>abdo</a:t>
            </a:r>
            <a:r>
              <a:rPr lang="en-CA" sz="2000" dirty="0"/>
              <a:t> pain/ bloating </a:t>
            </a:r>
          </a:p>
          <a:p>
            <a:pPr>
              <a:lnSpc>
                <a:spcPct val="90000"/>
              </a:lnSpc>
            </a:pPr>
            <a:r>
              <a:rPr lang="en-CA" sz="2000" dirty="0"/>
              <a:t>Review medications and diet with your doctor</a:t>
            </a:r>
          </a:p>
          <a:p>
            <a:pPr>
              <a:lnSpc>
                <a:spcPct val="90000"/>
              </a:lnSpc>
            </a:pPr>
            <a:r>
              <a:rPr lang="en-CA" sz="2000" dirty="0"/>
              <a:t>Laxatives use</a:t>
            </a:r>
            <a:br>
              <a:rPr lang="en-CA" sz="2000" dirty="0"/>
            </a:br>
            <a:r>
              <a:rPr lang="en-CA" sz="2000" dirty="0"/>
              <a:t>- Dose, frequency, duration, response, side-effects </a:t>
            </a:r>
          </a:p>
          <a:p>
            <a:pPr>
              <a:lnSpc>
                <a:spcPct val="90000"/>
              </a:lnSpc>
            </a:pPr>
            <a:r>
              <a:rPr lang="en-CA" sz="2000" dirty="0"/>
              <a:t>Your doctor may recommend further investigations including abdominal imaging, colonoscopy</a:t>
            </a:r>
          </a:p>
        </p:txBody>
      </p:sp>
      <p:pic>
        <p:nvPicPr>
          <p:cNvPr id="4" name="Picture 3" descr="A screenshot of a computer&#10;&#10;Description generated with very high confidence">
            <a:extLst>
              <a:ext uri="{FF2B5EF4-FFF2-40B4-BE49-F238E27FC236}">
                <a16:creationId xmlns:a16="http://schemas.microsoft.com/office/drawing/2014/main" id="{A10D76A8-87D4-49E9-BAB4-FBAD0D3F4BEF}"/>
              </a:ext>
            </a:extLst>
          </p:cNvPr>
          <p:cNvPicPr/>
          <p:nvPr/>
        </p:nvPicPr>
        <p:blipFill rotWithShape="1">
          <a:blip r:embed="rId3"/>
          <a:srcRect l="19067" t="28684" r="54362" b="17879"/>
          <a:stretch/>
        </p:blipFill>
        <p:spPr bwMode="auto">
          <a:xfrm>
            <a:off x="8113128" y="622789"/>
            <a:ext cx="3909194" cy="5247747"/>
          </a:xfrm>
          <a:prstGeom prst="rect">
            <a:avLst/>
          </a:prstGeom>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780964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DE62-DE07-42C6-A45C-A6AF11E9DD38}"/>
              </a:ext>
            </a:extLst>
          </p:cNvPr>
          <p:cNvSpPr>
            <a:spLocks noGrp="1"/>
          </p:cNvSpPr>
          <p:nvPr>
            <p:ph type="title"/>
          </p:nvPr>
        </p:nvSpPr>
        <p:spPr>
          <a:xfrm>
            <a:off x="1687669" y="624110"/>
            <a:ext cx="4137059" cy="1280890"/>
          </a:xfrm>
        </p:spPr>
        <p:txBody>
          <a:bodyPr>
            <a:normAutofit/>
          </a:bodyPr>
          <a:lstStyle/>
          <a:p>
            <a:r>
              <a:rPr lang="en-CA" sz="3200" b="1">
                <a:latin typeface="Calibri" panose="020F0502020204030204" pitchFamily="34" charset="0"/>
                <a:cs typeface="Calibri" panose="020F0502020204030204" pitchFamily="34" charset="0"/>
              </a:rPr>
              <a:t>Non-pharmacologic agents: </a:t>
            </a:r>
          </a:p>
        </p:txBody>
      </p:sp>
      <p:sp>
        <p:nvSpPr>
          <p:cNvPr id="8" name="Content Placeholder 7">
            <a:extLst>
              <a:ext uri="{FF2B5EF4-FFF2-40B4-BE49-F238E27FC236}">
                <a16:creationId xmlns:a16="http://schemas.microsoft.com/office/drawing/2014/main" id="{68F04C54-222D-40FD-8D8E-96D2BD1529A7}"/>
              </a:ext>
            </a:extLst>
          </p:cNvPr>
          <p:cNvSpPr>
            <a:spLocks noGrp="1"/>
          </p:cNvSpPr>
          <p:nvPr>
            <p:ph idx="1"/>
          </p:nvPr>
        </p:nvSpPr>
        <p:spPr>
          <a:xfrm>
            <a:off x="1683956" y="2133600"/>
            <a:ext cx="4140772" cy="3777622"/>
          </a:xfrm>
        </p:spPr>
        <p:txBody>
          <a:bodyPr>
            <a:normAutofit/>
          </a:bodyPr>
          <a:lstStyle/>
          <a:p>
            <a:r>
              <a:rPr lang="en-US" sz="1600" dirty="0">
                <a:solidFill>
                  <a:srgbClr val="000000"/>
                </a:solidFill>
              </a:rPr>
              <a:t>Adequate exercise and fluid intake </a:t>
            </a:r>
          </a:p>
          <a:p>
            <a:r>
              <a:rPr lang="en-US" sz="1600" dirty="0">
                <a:solidFill>
                  <a:srgbClr val="000000"/>
                </a:solidFill>
              </a:rPr>
              <a:t>Fruits such as Kiwi (low fermented, helps with softening bowel movements)</a:t>
            </a:r>
          </a:p>
          <a:p>
            <a:r>
              <a:rPr lang="en-US" sz="1600" dirty="0">
                <a:solidFill>
                  <a:srgbClr val="000000"/>
                </a:solidFill>
              </a:rPr>
              <a:t> Timed toileting </a:t>
            </a:r>
          </a:p>
          <a:p>
            <a:r>
              <a:rPr lang="en-US" sz="1600" dirty="0">
                <a:solidFill>
                  <a:srgbClr val="000000"/>
                </a:solidFill>
              </a:rPr>
              <a:t>Soluble fiber (psyllium, start small and gradually increase)</a:t>
            </a:r>
          </a:p>
          <a:p>
            <a:r>
              <a:rPr lang="en-US" sz="1600" dirty="0">
                <a:solidFill>
                  <a:srgbClr val="000000"/>
                </a:solidFill>
              </a:rPr>
              <a:t>Squatty Potty “raise feet 6 inches off ground in front of the toilet”</a:t>
            </a:r>
          </a:p>
        </p:txBody>
      </p:sp>
      <p:pic>
        <p:nvPicPr>
          <p:cNvPr id="4" name="Content Placeholder 3">
            <a:extLst>
              <a:ext uri="{FF2B5EF4-FFF2-40B4-BE49-F238E27FC236}">
                <a16:creationId xmlns:a16="http://schemas.microsoft.com/office/drawing/2014/main" id="{7A67DF4D-E1B5-4610-9A68-F7974983E7A4}"/>
              </a:ext>
            </a:extLst>
          </p:cNvPr>
          <p:cNvPicPr>
            <a:picLocks noChangeAspect="1"/>
          </p:cNvPicPr>
          <p:nvPr/>
        </p:nvPicPr>
        <p:blipFill rotWithShape="1">
          <a:blip r:embed="rId2"/>
          <a:srcRect l="64342" t="15692" r="5083" b="58963"/>
          <a:stretch/>
        </p:blipFill>
        <p:spPr>
          <a:xfrm>
            <a:off x="7114309" y="1784100"/>
            <a:ext cx="4554358" cy="2520000"/>
          </a:xfrm>
          <a:prstGeom prst="rect">
            <a:avLst/>
          </a:prstGeom>
        </p:spPr>
      </p:pic>
    </p:spTree>
    <p:extLst>
      <p:ext uri="{BB962C8B-B14F-4D97-AF65-F5344CB8AC3E}">
        <p14:creationId xmlns:p14="http://schemas.microsoft.com/office/powerpoint/2010/main" val="4167259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C546F-A6E3-4BD0-A375-703A53B1F68E}"/>
              </a:ext>
            </a:extLst>
          </p:cNvPr>
          <p:cNvSpPr>
            <a:spLocks noGrp="1"/>
          </p:cNvSpPr>
          <p:nvPr>
            <p:ph type="title"/>
          </p:nvPr>
        </p:nvSpPr>
        <p:spPr>
          <a:xfrm>
            <a:off x="1527616" y="495817"/>
            <a:ext cx="6574536" cy="798029"/>
          </a:xfrm>
        </p:spPr>
        <p:txBody>
          <a:bodyPr>
            <a:normAutofit/>
          </a:bodyPr>
          <a:lstStyle/>
          <a:p>
            <a:r>
              <a:rPr lang="en-CA" dirty="0"/>
              <a:t>    </a:t>
            </a:r>
            <a:r>
              <a:rPr lang="en-CA" b="1" dirty="0"/>
              <a:t>Pharmacologic Options: </a:t>
            </a:r>
          </a:p>
        </p:txBody>
      </p:sp>
      <p:sp>
        <p:nvSpPr>
          <p:cNvPr id="3" name="Content Placeholder 2">
            <a:extLst>
              <a:ext uri="{FF2B5EF4-FFF2-40B4-BE49-F238E27FC236}">
                <a16:creationId xmlns:a16="http://schemas.microsoft.com/office/drawing/2014/main" id="{7B08575D-B6CD-42FE-A3F9-BEFC7024AC60}"/>
              </a:ext>
            </a:extLst>
          </p:cNvPr>
          <p:cNvSpPr>
            <a:spLocks noGrp="1"/>
          </p:cNvSpPr>
          <p:nvPr>
            <p:ph idx="1"/>
          </p:nvPr>
        </p:nvSpPr>
        <p:spPr>
          <a:xfrm>
            <a:off x="1377724" y="1455576"/>
            <a:ext cx="6574535" cy="4446460"/>
          </a:xfrm>
        </p:spPr>
        <p:txBody>
          <a:bodyPr>
            <a:noAutofit/>
          </a:bodyPr>
          <a:lstStyle/>
          <a:p>
            <a:pPr marL="0" indent="0">
              <a:buNone/>
            </a:pP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Stool softener: Docusate (</a:t>
            </a:r>
            <a:r>
              <a:rPr lang="en-CA" sz="2200" dirty="0" err="1">
                <a:latin typeface="Calibri" panose="020F0502020204030204" pitchFamily="34" charset="0"/>
                <a:cs typeface="Calibri" panose="020F0502020204030204" pitchFamily="34" charset="0"/>
              </a:rPr>
              <a:t>colace</a:t>
            </a:r>
            <a:r>
              <a:rPr lang="en-CA" sz="2200" dirty="0">
                <a:latin typeface="Calibri" panose="020F0502020204030204" pitchFamily="34" charset="0"/>
                <a:cs typeface="Calibri" panose="020F0502020204030204" pitchFamily="34" charset="0"/>
              </a:rPr>
              <a:t>) </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Bulking agents: fiber (psyllium, </a:t>
            </a:r>
            <a:r>
              <a:rPr lang="en-CA" sz="2200" dirty="0" err="1">
                <a:latin typeface="Calibri" panose="020F0502020204030204" pitchFamily="34" charset="0"/>
                <a:cs typeface="Calibri" panose="020F0502020204030204" pitchFamily="34" charset="0"/>
              </a:rPr>
              <a:t>Benafiber</a:t>
            </a:r>
            <a:r>
              <a:rPr lang="en-CA" sz="2200" dirty="0">
                <a:latin typeface="Calibri" panose="020F0502020204030204" pitchFamily="34" charset="0"/>
                <a:cs typeface="Calibri" panose="020F0502020204030204" pitchFamily="34" charset="0"/>
              </a:rPr>
              <a:t>)</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osmotic laxatives (Lactulose, PEG, Milk of Magnesia) </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Stimulants: Bisacodyl (Dulcolax), Senna </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Enemas/ suppository/ manual </a:t>
            </a:r>
            <a:r>
              <a:rPr lang="en-CA" sz="2200" dirty="0" err="1">
                <a:latin typeface="Calibri" panose="020F0502020204030204" pitchFamily="34" charset="0"/>
                <a:cs typeface="Calibri" panose="020F0502020204030204" pitchFamily="34" charset="0"/>
              </a:rPr>
              <a:t>disimpaction</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a:t>
            </a:r>
            <a:r>
              <a:rPr lang="en-CA" sz="2200" b="1" dirty="0">
                <a:latin typeface="Calibri" panose="020F0502020204030204" pitchFamily="34" charset="0"/>
                <a:cs typeface="Calibri" panose="020F0502020204030204" pitchFamily="34" charset="0"/>
              </a:rPr>
              <a:t>Prescription medications:</a:t>
            </a:r>
            <a:br>
              <a:rPr lang="en-CA" sz="2200" b="1" dirty="0">
                <a:latin typeface="Calibri" panose="020F0502020204030204" pitchFamily="34" charset="0"/>
                <a:cs typeface="Calibri" panose="020F0502020204030204" pitchFamily="34" charset="0"/>
              </a:rPr>
            </a:br>
            <a:r>
              <a:rPr lang="en-CA" sz="2200" b="1" dirty="0">
                <a:latin typeface="Calibri" panose="020F0502020204030204" pitchFamily="34" charset="0"/>
                <a:cs typeface="Calibri" panose="020F0502020204030204" pitchFamily="34" charset="0"/>
              </a:rPr>
              <a:t> </a:t>
            </a:r>
            <a:r>
              <a:rPr lang="en-CA" sz="2200" dirty="0">
                <a:latin typeface="Calibri" panose="020F0502020204030204" pitchFamily="34" charset="0"/>
                <a:cs typeface="Calibri" panose="020F0502020204030204" pitchFamily="34" charset="0"/>
              </a:rPr>
              <a:t> 	* Linaclotide (</a:t>
            </a:r>
            <a:r>
              <a:rPr lang="en-CA" sz="2200" dirty="0" err="1">
                <a:latin typeface="Calibri" panose="020F0502020204030204" pitchFamily="34" charset="0"/>
                <a:cs typeface="Calibri" panose="020F0502020204030204" pitchFamily="34" charset="0"/>
              </a:rPr>
              <a:t>Constella</a:t>
            </a:r>
            <a:r>
              <a:rPr lang="en-CA" sz="2200" dirty="0">
                <a:latin typeface="Calibri" panose="020F0502020204030204" pitchFamily="34" charset="0"/>
                <a:cs typeface="Calibri" panose="020F0502020204030204" pitchFamily="34" charset="0"/>
              </a:rPr>
              <a:t>), </a:t>
            </a:r>
            <a:r>
              <a:rPr lang="en-CA" sz="2200" dirty="0" err="1">
                <a:latin typeface="Calibri" panose="020F0502020204030204" pitchFamily="34" charset="0"/>
                <a:cs typeface="Calibri" panose="020F0502020204030204" pitchFamily="34" charset="0"/>
              </a:rPr>
              <a:t>Plecanatide</a:t>
            </a:r>
            <a:r>
              <a:rPr lang="en-CA" sz="2200" dirty="0">
                <a:latin typeface="Calibri" panose="020F0502020204030204" pitchFamily="34" charset="0"/>
                <a:cs typeface="Calibri" panose="020F0502020204030204" pitchFamily="34" charset="0"/>
              </a:rPr>
              <a:t> (</a:t>
            </a:r>
            <a:r>
              <a:rPr lang="en-CA" sz="2200" dirty="0" err="1">
                <a:latin typeface="Calibri" panose="020F0502020204030204" pitchFamily="34" charset="0"/>
                <a:cs typeface="Calibri" panose="020F0502020204030204" pitchFamily="34" charset="0"/>
              </a:rPr>
              <a:t>Trulance</a:t>
            </a:r>
            <a:r>
              <a:rPr lang="en-CA" sz="2200" dirty="0">
                <a:latin typeface="Calibri" panose="020F0502020204030204" pitchFamily="34" charset="0"/>
                <a:cs typeface="Calibri" panose="020F0502020204030204" pitchFamily="34" charset="0"/>
              </a:rPr>
              <a:t>), </a:t>
            </a:r>
            <a:r>
              <a:rPr lang="en-CA" sz="2200" dirty="0" err="1">
                <a:latin typeface="Calibri" panose="020F0502020204030204" pitchFamily="34" charset="0"/>
                <a:cs typeface="Calibri" panose="020F0502020204030204" pitchFamily="34" charset="0"/>
              </a:rPr>
              <a:t>tenapanor</a:t>
            </a:r>
            <a:r>
              <a:rPr lang="en-CA" sz="2200" dirty="0">
                <a:latin typeface="Calibri" panose="020F0502020204030204" pitchFamily="34" charset="0"/>
                <a:cs typeface="Calibri" panose="020F0502020204030204" pitchFamily="34" charset="0"/>
              </a:rPr>
              <a:t> (</a:t>
            </a:r>
            <a:r>
              <a:rPr lang="en-CA" sz="2200" dirty="0" err="1">
                <a:latin typeface="Calibri" panose="020F0502020204030204" pitchFamily="34" charset="0"/>
                <a:cs typeface="Calibri" panose="020F0502020204030204" pitchFamily="34" charset="0"/>
              </a:rPr>
              <a:t>IBSrela</a:t>
            </a:r>
            <a:r>
              <a:rPr lang="en-CA" sz="2200" dirty="0">
                <a:latin typeface="Calibri" panose="020F0502020204030204" pitchFamily="34" charset="0"/>
                <a:cs typeface="Calibri" panose="020F0502020204030204" pitchFamily="34" charset="0"/>
              </a:rPr>
              <a:t>)</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**Prucalopride (</a:t>
            </a:r>
            <a:r>
              <a:rPr lang="en-CA" sz="2200" dirty="0" err="1">
                <a:latin typeface="Calibri" panose="020F0502020204030204" pitchFamily="34" charset="0"/>
                <a:cs typeface="Calibri" panose="020F0502020204030204" pitchFamily="34" charset="0"/>
              </a:rPr>
              <a:t>promotilic</a:t>
            </a:r>
            <a:r>
              <a:rPr lang="en-CA" sz="2200" dirty="0">
                <a:latin typeface="Calibri" panose="020F0502020204030204" pitchFamily="34" charset="0"/>
                <a:cs typeface="Calibri" panose="020F0502020204030204" pitchFamily="34" charset="0"/>
              </a:rPr>
              <a:t> agent)</a:t>
            </a:r>
            <a:br>
              <a:rPr lang="en-CA" sz="2200" dirty="0">
                <a:latin typeface="Calibri" panose="020F0502020204030204" pitchFamily="34" charset="0"/>
                <a:cs typeface="Calibri" panose="020F0502020204030204" pitchFamily="34" charset="0"/>
              </a:rPr>
            </a:br>
            <a:r>
              <a:rPr lang="en-CA" sz="2200" dirty="0">
                <a:latin typeface="Calibri" panose="020F0502020204030204" pitchFamily="34" charset="0"/>
                <a:cs typeface="Calibri" panose="020F0502020204030204" pitchFamily="34" charset="0"/>
              </a:rPr>
              <a:t>- Non-absorbable antibiotics </a:t>
            </a:r>
            <a:r>
              <a:rPr lang="en-CA" sz="2200" b="1" dirty="0">
                <a:latin typeface="Calibri" panose="020F0502020204030204" pitchFamily="34" charset="0"/>
                <a:cs typeface="Calibri" panose="020F0502020204030204" pitchFamily="34" charset="0"/>
              </a:rPr>
              <a:t>(Rifaximin) +/- Flagyl/ Neomycin </a:t>
            </a:r>
            <a:br>
              <a:rPr lang="en-CA" sz="2200" dirty="0"/>
            </a:br>
            <a:endParaRPr lang="en-CA" sz="2200" dirty="0"/>
          </a:p>
        </p:txBody>
      </p:sp>
      <p:sp>
        <p:nvSpPr>
          <p:cNvPr id="5" name="Rectangle 4">
            <a:extLst>
              <a:ext uri="{FF2B5EF4-FFF2-40B4-BE49-F238E27FC236}">
                <a16:creationId xmlns:a16="http://schemas.microsoft.com/office/drawing/2014/main" id="{B578BD04-2AB6-476F-A7CF-4FBB057F16ED}"/>
              </a:ext>
            </a:extLst>
          </p:cNvPr>
          <p:cNvSpPr/>
          <p:nvPr/>
        </p:nvSpPr>
        <p:spPr>
          <a:xfrm>
            <a:off x="519017" y="6512695"/>
            <a:ext cx="5771132" cy="400110"/>
          </a:xfrm>
          <a:prstGeom prst="rect">
            <a:avLst/>
          </a:prstGeom>
          <a:noFill/>
        </p:spPr>
        <p:txBody>
          <a:bodyPr wrap="none" lIns="91440" tIns="45720" rIns="91440" bIns="45720">
            <a:spAutoFit/>
          </a:bodyPr>
          <a:lstStyle/>
          <a:p>
            <a:pPr algn="ctr"/>
            <a:r>
              <a:rPr lang="en-US" sz="1000" b="0" cap="none" spc="0" dirty="0" err="1">
                <a:ln w="0"/>
                <a:solidFill>
                  <a:schemeClr val="tx1"/>
                </a:solidFill>
                <a:effectLst>
                  <a:outerShdw blurRad="38100" dist="19050" dir="2700000" algn="tl" rotWithShape="0">
                    <a:schemeClr val="dk1">
                      <a:alpha val="40000"/>
                    </a:schemeClr>
                  </a:outerShdw>
                </a:effectLst>
              </a:rPr>
              <a:t>Bharucha</a:t>
            </a:r>
            <a:r>
              <a:rPr lang="en-US" sz="1000" b="0" cap="none" spc="0" dirty="0">
                <a:ln w="0"/>
                <a:solidFill>
                  <a:schemeClr val="tx1"/>
                </a:solidFill>
                <a:effectLst>
                  <a:outerShdw blurRad="38100" dist="19050" dir="2700000" algn="tl" rotWithShape="0">
                    <a:schemeClr val="dk1">
                      <a:alpha val="40000"/>
                    </a:schemeClr>
                  </a:outerShdw>
                </a:effectLst>
              </a:rPr>
              <a:t> et al. Existing and emerging therapies for managing constipation and diarrhea. </a:t>
            </a:r>
            <a:br>
              <a:rPr lang="en-US" sz="1000" b="0" cap="none" spc="0" dirty="0">
                <a:ln w="0"/>
                <a:solidFill>
                  <a:schemeClr val="tx1"/>
                </a:solidFill>
                <a:effectLst>
                  <a:outerShdw blurRad="38100" dist="19050" dir="2700000" algn="tl" rotWithShape="0">
                    <a:schemeClr val="dk1">
                      <a:alpha val="40000"/>
                    </a:schemeClr>
                  </a:outerShdw>
                </a:effectLst>
              </a:rPr>
            </a:br>
            <a:r>
              <a:rPr lang="en-US" sz="1000" b="0" cap="none" spc="0" dirty="0">
                <a:ln w="0"/>
                <a:solidFill>
                  <a:schemeClr val="tx1"/>
                </a:solidFill>
                <a:effectLst>
                  <a:outerShdw blurRad="38100" dist="19050" dir="2700000" algn="tl" rotWithShape="0">
                    <a:schemeClr val="dk1">
                      <a:alpha val="40000"/>
                    </a:schemeClr>
                  </a:outerShdw>
                </a:effectLst>
              </a:rPr>
              <a:t>Current opinion in pharmacology. Dec 2017, Vol 37, </a:t>
            </a:r>
            <a:r>
              <a:rPr lang="en-US" sz="1000" b="0" cap="none" spc="0" dirty="0" err="1">
                <a:ln w="0"/>
                <a:solidFill>
                  <a:schemeClr val="tx1"/>
                </a:solidFill>
                <a:effectLst>
                  <a:outerShdw blurRad="38100" dist="19050" dir="2700000" algn="tl" rotWithShape="0">
                    <a:schemeClr val="dk1">
                      <a:alpha val="40000"/>
                    </a:schemeClr>
                  </a:outerShdw>
                </a:effectLst>
              </a:rPr>
              <a:t>pg</a:t>
            </a:r>
            <a:r>
              <a:rPr lang="en-US" sz="1000" b="0" cap="none" spc="0" dirty="0">
                <a:ln w="0"/>
                <a:solidFill>
                  <a:schemeClr val="tx1"/>
                </a:solidFill>
                <a:effectLst>
                  <a:outerShdw blurRad="38100" dist="19050" dir="2700000" algn="tl" rotWithShape="0">
                    <a:schemeClr val="dk1">
                      <a:alpha val="40000"/>
                    </a:schemeClr>
                  </a:outerShdw>
                </a:effectLst>
              </a:rPr>
              <a:t> 158-166</a:t>
            </a:r>
          </a:p>
        </p:txBody>
      </p:sp>
      <p:pic>
        <p:nvPicPr>
          <p:cNvPr id="6" name="Picture 5">
            <a:extLst>
              <a:ext uri="{FF2B5EF4-FFF2-40B4-BE49-F238E27FC236}">
                <a16:creationId xmlns:a16="http://schemas.microsoft.com/office/drawing/2014/main" id="{4D9BEDD7-E62B-4F4C-AA82-9F7DD596F2F9}"/>
              </a:ext>
            </a:extLst>
          </p:cNvPr>
          <p:cNvPicPr>
            <a:picLocks noChangeAspect="1"/>
          </p:cNvPicPr>
          <p:nvPr/>
        </p:nvPicPr>
        <p:blipFill rotWithShape="1">
          <a:blip r:embed="rId3"/>
          <a:srcRect l="62458" t="59394" r="26566" b="25252"/>
          <a:stretch/>
        </p:blipFill>
        <p:spPr>
          <a:xfrm>
            <a:off x="8472030" y="1624582"/>
            <a:ext cx="2933989" cy="2736000"/>
          </a:xfrm>
          <a:prstGeom prst="rect">
            <a:avLst/>
          </a:prstGeom>
        </p:spPr>
      </p:pic>
    </p:spTree>
    <p:extLst>
      <p:ext uri="{BB962C8B-B14F-4D97-AF65-F5344CB8AC3E}">
        <p14:creationId xmlns:p14="http://schemas.microsoft.com/office/powerpoint/2010/main" val="1453368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02DE-F2AA-4F03-BDFD-0D2504CC2D8F}"/>
              </a:ext>
            </a:extLst>
          </p:cNvPr>
          <p:cNvSpPr>
            <a:spLocks noGrp="1"/>
          </p:cNvSpPr>
          <p:nvPr>
            <p:ph type="title"/>
          </p:nvPr>
        </p:nvSpPr>
        <p:spPr>
          <a:xfrm>
            <a:off x="2193217" y="339387"/>
            <a:ext cx="8911687" cy="772129"/>
          </a:xfrm>
        </p:spPr>
        <p:txBody>
          <a:bodyPr/>
          <a:lstStyle/>
          <a:p>
            <a:r>
              <a:rPr lang="en-CA" dirty="0"/>
              <a:t>                           </a:t>
            </a:r>
            <a:r>
              <a:rPr lang="en-CA" b="1" dirty="0"/>
              <a:t>Conclusion</a:t>
            </a:r>
            <a:r>
              <a:rPr lang="en-CA" dirty="0"/>
              <a:t> </a:t>
            </a:r>
          </a:p>
        </p:txBody>
      </p:sp>
      <p:sp>
        <p:nvSpPr>
          <p:cNvPr id="3" name="Content Placeholder 2">
            <a:extLst>
              <a:ext uri="{FF2B5EF4-FFF2-40B4-BE49-F238E27FC236}">
                <a16:creationId xmlns:a16="http://schemas.microsoft.com/office/drawing/2014/main" id="{48E9AE08-6DE0-4A3D-B64E-B0C580F0B91A}"/>
              </a:ext>
            </a:extLst>
          </p:cNvPr>
          <p:cNvSpPr>
            <a:spLocks noGrp="1"/>
          </p:cNvSpPr>
          <p:nvPr>
            <p:ph idx="1"/>
          </p:nvPr>
        </p:nvSpPr>
        <p:spPr>
          <a:xfrm>
            <a:off x="2193217" y="1368862"/>
            <a:ext cx="9860238" cy="4542360"/>
          </a:xfrm>
        </p:spPr>
        <p:txBody>
          <a:bodyPr/>
          <a:lstStyle/>
          <a:p>
            <a:r>
              <a:rPr lang="en-CA" dirty="0"/>
              <a:t>Systemic Sclerosis in a multi-system disease that deserves multidisciplinary approach</a:t>
            </a:r>
          </a:p>
          <a:p>
            <a:r>
              <a:rPr lang="en-CA" dirty="0"/>
              <a:t>Gastrointestinal impacts of scleroderma is driven by abnormal GI tract motility </a:t>
            </a:r>
          </a:p>
          <a:p>
            <a:r>
              <a:rPr lang="en-CA" dirty="0"/>
              <a:t>Depending on the predominant symptoms, the treatment is tailored. </a:t>
            </a:r>
          </a:p>
          <a:p>
            <a:r>
              <a:rPr lang="en-CA" dirty="0"/>
              <a:t>Mindfulness of an </a:t>
            </a:r>
            <a:r>
              <a:rPr lang="en-CA" u="sng" dirty="0"/>
              <a:t>underestimated</a:t>
            </a:r>
            <a:r>
              <a:rPr lang="en-CA" dirty="0"/>
              <a:t> world of GI motility disorders: beyond “normal upper endoscopy and colonoscopy</a:t>
            </a:r>
          </a:p>
          <a:p>
            <a:r>
              <a:rPr lang="en-CA" dirty="0"/>
              <a:t>Ongoing need for research and clinical support in advancement of patients care</a:t>
            </a:r>
          </a:p>
          <a:p>
            <a:r>
              <a:rPr lang="en-CA" dirty="0"/>
              <a:t>Dire need for support and expansion of GI motility in province of BC  </a:t>
            </a:r>
          </a:p>
        </p:txBody>
      </p:sp>
    </p:spTree>
    <p:extLst>
      <p:ext uri="{BB962C8B-B14F-4D97-AF65-F5344CB8AC3E}">
        <p14:creationId xmlns:p14="http://schemas.microsoft.com/office/powerpoint/2010/main" val="3602815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A3A3-B10A-4701-BB23-6123D6546E9A}"/>
              </a:ext>
            </a:extLst>
          </p:cNvPr>
          <p:cNvSpPr>
            <a:spLocks noGrp="1"/>
          </p:cNvSpPr>
          <p:nvPr>
            <p:ph type="ctrTitle"/>
          </p:nvPr>
        </p:nvSpPr>
        <p:spPr>
          <a:xfrm>
            <a:off x="1697183" y="2514601"/>
            <a:ext cx="9807430" cy="1253836"/>
          </a:xfrm>
        </p:spPr>
        <p:txBody>
          <a:bodyPr>
            <a:normAutofit/>
          </a:bodyPr>
          <a:lstStyle/>
          <a:p>
            <a:r>
              <a:rPr lang="en-CA" sz="6000" b="1" dirty="0">
                <a:latin typeface="Calibri" panose="020F0502020204030204" pitchFamily="34" charset="0"/>
                <a:cs typeface="Calibri" panose="020F0502020204030204" pitchFamily="34" charset="0"/>
              </a:rPr>
              <a:t>Thank you for your attention</a:t>
            </a:r>
          </a:p>
        </p:txBody>
      </p:sp>
    </p:spTree>
    <p:extLst>
      <p:ext uri="{BB962C8B-B14F-4D97-AF65-F5344CB8AC3E}">
        <p14:creationId xmlns:p14="http://schemas.microsoft.com/office/powerpoint/2010/main" val="1550172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7F53-D8F3-4758-AE1A-92773640DD20}"/>
              </a:ext>
            </a:extLst>
          </p:cNvPr>
          <p:cNvSpPr>
            <a:spLocks noGrp="1"/>
          </p:cNvSpPr>
          <p:nvPr>
            <p:ph type="title"/>
          </p:nvPr>
        </p:nvSpPr>
        <p:spPr>
          <a:xfrm>
            <a:off x="4843756" y="778855"/>
            <a:ext cx="8911687" cy="1280890"/>
          </a:xfrm>
        </p:spPr>
        <p:txBody>
          <a:bodyPr/>
          <a:lstStyle/>
          <a:p>
            <a:r>
              <a:rPr lang="en-CA" b="1" dirty="0"/>
              <a:t>Questions ?</a:t>
            </a:r>
          </a:p>
        </p:txBody>
      </p:sp>
      <p:pic>
        <p:nvPicPr>
          <p:cNvPr id="4" name="Content Placeholder 3">
            <a:extLst>
              <a:ext uri="{FF2B5EF4-FFF2-40B4-BE49-F238E27FC236}">
                <a16:creationId xmlns:a16="http://schemas.microsoft.com/office/drawing/2014/main" id="{C57BB2BB-D831-4AD5-830E-8BEC0592E780}"/>
              </a:ext>
            </a:extLst>
          </p:cNvPr>
          <p:cNvPicPr>
            <a:picLocks noGrp="1" noChangeAspect="1"/>
          </p:cNvPicPr>
          <p:nvPr>
            <p:ph idx="1"/>
          </p:nvPr>
        </p:nvPicPr>
        <p:blipFill rotWithShape="1">
          <a:blip r:embed="rId2"/>
          <a:srcRect l="13866" t="30626" r="52610" b="15754"/>
          <a:stretch/>
        </p:blipFill>
        <p:spPr>
          <a:xfrm>
            <a:off x="4109188" y="1905000"/>
            <a:ext cx="4563544" cy="4866110"/>
          </a:xfrm>
          <a:prstGeom prst="rect">
            <a:avLst/>
          </a:prstGeom>
        </p:spPr>
      </p:pic>
    </p:spTree>
    <p:extLst>
      <p:ext uri="{BB962C8B-B14F-4D97-AF65-F5344CB8AC3E}">
        <p14:creationId xmlns:p14="http://schemas.microsoft.com/office/powerpoint/2010/main" val="3274995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C8296-1EE1-F2A5-A851-13A6789C8212}"/>
              </a:ext>
            </a:extLst>
          </p:cNvPr>
          <p:cNvSpPr>
            <a:spLocks noGrp="1"/>
          </p:cNvSpPr>
          <p:nvPr>
            <p:ph type="title"/>
          </p:nvPr>
        </p:nvSpPr>
        <p:spPr>
          <a:xfrm>
            <a:off x="1754659" y="624110"/>
            <a:ext cx="9749953" cy="1280890"/>
          </a:xfrm>
        </p:spPr>
        <p:txBody>
          <a:bodyPr>
            <a:normAutofit fontScale="90000"/>
          </a:bodyPr>
          <a:lstStyle/>
          <a:p>
            <a:br>
              <a:rPr lang="en-US" dirty="0"/>
            </a:br>
            <a:r>
              <a:rPr lang="en-US" dirty="0"/>
              <a:t>Quiz 3: When is the best time to use PPI therapy? </a:t>
            </a:r>
          </a:p>
        </p:txBody>
      </p:sp>
      <p:sp>
        <p:nvSpPr>
          <p:cNvPr id="3" name="Content Placeholder 2">
            <a:extLst>
              <a:ext uri="{FF2B5EF4-FFF2-40B4-BE49-F238E27FC236}">
                <a16:creationId xmlns:a16="http://schemas.microsoft.com/office/drawing/2014/main" id="{8A4DF17B-F17B-60C2-BC3F-6CA459F93631}"/>
              </a:ext>
            </a:extLst>
          </p:cNvPr>
          <p:cNvSpPr>
            <a:spLocks noGrp="1"/>
          </p:cNvSpPr>
          <p:nvPr>
            <p:ph idx="1"/>
          </p:nvPr>
        </p:nvSpPr>
        <p:spPr/>
        <p:txBody>
          <a:bodyPr>
            <a:normAutofit/>
          </a:bodyPr>
          <a:lstStyle/>
          <a:p>
            <a:r>
              <a:rPr lang="en-US" sz="3200" dirty="0"/>
              <a:t>A: With eating </a:t>
            </a:r>
          </a:p>
          <a:p>
            <a:r>
              <a:rPr lang="en-US" sz="3200" dirty="0"/>
              <a:t>B: After eating </a:t>
            </a:r>
          </a:p>
          <a:p>
            <a:r>
              <a:rPr lang="en-US" sz="3200" dirty="0"/>
              <a:t>C: 30-60 minutes before eating </a:t>
            </a:r>
          </a:p>
          <a:p>
            <a:r>
              <a:rPr lang="en-US" sz="3200" dirty="0"/>
              <a:t>D: Doesn’t really matter when you use it </a:t>
            </a:r>
          </a:p>
        </p:txBody>
      </p:sp>
    </p:spTree>
    <p:extLst>
      <p:ext uri="{BB962C8B-B14F-4D97-AF65-F5344CB8AC3E}">
        <p14:creationId xmlns:p14="http://schemas.microsoft.com/office/powerpoint/2010/main" val="278767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9447-17A1-470A-864E-EF12C6BC98C2}"/>
              </a:ext>
            </a:extLst>
          </p:cNvPr>
          <p:cNvSpPr>
            <a:spLocks noGrp="1"/>
          </p:cNvSpPr>
          <p:nvPr>
            <p:ph type="title"/>
          </p:nvPr>
        </p:nvSpPr>
        <p:spPr>
          <a:xfrm>
            <a:off x="616905" y="346793"/>
            <a:ext cx="8911687" cy="1280890"/>
          </a:xfrm>
        </p:spPr>
        <p:txBody>
          <a:bodyPr>
            <a:normAutofit/>
          </a:bodyPr>
          <a:lstStyle/>
          <a:p>
            <a:r>
              <a:rPr lang="en-CA" sz="4400" b="1" dirty="0">
                <a:latin typeface="Calibri" panose="020F0502020204030204" pitchFamily="34" charset="0"/>
                <a:cs typeface="Calibri" panose="020F0502020204030204" pitchFamily="34" charset="0"/>
              </a:rPr>
              <a:t>Overview of Systemic Sclerosis </a:t>
            </a:r>
          </a:p>
        </p:txBody>
      </p:sp>
      <p:sp>
        <p:nvSpPr>
          <p:cNvPr id="3" name="Content Placeholder 2">
            <a:extLst>
              <a:ext uri="{FF2B5EF4-FFF2-40B4-BE49-F238E27FC236}">
                <a16:creationId xmlns:a16="http://schemas.microsoft.com/office/drawing/2014/main" id="{C2B6CA1B-86C5-4CCC-8F14-CA0FB795F46F}"/>
              </a:ext>
            </a:extLst>
          </p:cNvPr>
          <p:cNvSpPr>
            <a:spLocks noGrp="1"/>
          </p:cNvSpPr>
          <p:nvPr>
            <p:ph idx="1"/>
          </p:nvPr>
        </p:nvSpPr>
        <p:spPr>
          <a:xfrm>
            <a:off x="525982" y="1978840"/>
            <a:ext cx="11140035" cy="3777622"/>
          </a:xfrm>
        </p:spPr>
        <p:txBody>
          <a:bodyPr/>
          <a:lstStyle/>
          <a:p>
            <a:r>
              <a:rPr lang="en-CA" sz="2600" dirty="0">
                <a:latin typeface="Calibri" panose="020F0502020204030204" pitchFamily="34" charset="0"/>
                <a:cs typeface="Calibri" panose="020F0502020204030204" pitchFamily="34" charset="0"/>
              </a:rPr>
              <a:t>Derived from Greek term “</a:t>
            </a:r>
            <a:r>
              <a:rPr lang="en-CA" sz="2600" dirty="0" err="1">
                <a:latin typeface="Calibri" panose="020F0502020204030204" pitchFamily="34" charset="0"/>
                <a:cs typeface="Calibri" panose="020F0502020204030204" pitchFamily="34" charset="0"/>
              </a:rPr>
              <a:t>scelros</a:t>
            </a:r>
            <a:r>
              <a:rPr lang="en-CA" sz="2600" dirty="0">
                <a:latin typeface="Calibri" panose="020F0502020204030204" pitchFamily="34" charset="0"/>
                <a:cs typeface="Calibri" panose="020F0502020204030204" pitchFamily="34" charset="0"/>
              </a:rPr>
              <a:t>”: thickened, “</a:t>
            </a:r>
            <a:r>
              <a:rPr lang="en-CA" sz="2600" dirty="0" err="1">
                <a:latin typeface="Calibri" panose="020F0502020204030204" pitchFamily="34" charset="0"/>
                <a:cs typeface="Calibri" panose="020F0502020204030204" pitchFamily="34" charset="0"/>
              </a:rPr>
              <a:t>dermos</a:t>
            </a:r>
            <a:r>
              <a:rPr lang="en-CA" sz="2600" dirty="0">
                <a:latin typeface="Calibri" panose="020F0502020204030204" pitchFamily="34" charset="0"/>
                <a:cs typeface="Calibri" panose="020F0502020204030204" pitchFamily="34" charset="0"/>
              </a:rPr>
              <a:t>”: skin</a:t>
            </a:r>
          </a:p>
          <a:p>
            <a:r>
              <a:rPr lang="en-CA" sz="2600" dirty="0">
                <a:latin typeface="Calibri" panose="020F0502020204030204" pitchFamily="34" charset="0"/>
                <a:cs typeface="Calibri" panose="020F0502020204030204" pitchFamily="34" charset="0"/>
              </a:rPr>
              <a:t>Characterized by damage to small vasculature, inflammation secondary to auto-antibodies, and extensive scarring due to excessive collagen deposition</a:t>
            </a:r>
          </a:p>
          <a:p>
            <a:r>
              <a:rPr lang="en-CA" sz="2600" dirty="0">
                <a:latin typeface="Calibri" panose="020F0502020204030204" pitchFamily="34" charset="0"/>
                <a:cs typeface="Calibri" panose="020F0502020204030204" pitchFamily="34" charset="0"/>
              </a:rPr>
              <a:t>Prevalence of Scleroderma conditions: 4-490 cases per million individuals</a:t>
            </a:r>
          </a:p>
          <a:p>
            <a:r>
              <a:rPr lang="en-CA" sz="2600" dirty="0">
                <a:latin typeface="Calibri" panose="020F0502020204030204" pitchFamily="34" charset="0"/>
                <a:cs typeface="Calibri" panose="020F0502020204030204" pitchFamily="34" charset="0"/>
              </a:rPr>
              <a:t>80- 98.8% of patients have GI symptoms</a:t>
            </a:r>
          </a:p>
          <a:p>
            <a:endParaRPr lang="en-CA" dirty="0"/>
          </a:p>
        </p:txBody>
      </p:sp>
    </p:spTree>
    <p:extLst>
      <p:ext uri="{BB962C8B-B14F-4D97-AF65-F5344CB8AC3E}">
        <p14:creationId xmlns:p14="http://schemas.microsoft.com/office/powerpoint/2010/main" val="869194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0B26-ADDE-4A48-A753-9A1F40581458}"/>
              </a:ext>
            </a:extLst>
          </p:cNvPr>
          <p:cNvSpPr>
            <a:spLocks noGrp="1"/>
          </p:cNvSpPr>
          <p:nvPr>
            <p:ph type="title"/>
          </p:nvPr>
        </p:nvSpPr>
        <p:spPr>
          <a:xfrm>
            <a:off x="-420130" y="263079"/>
            <a:ext cx="8911687" cy="761867"/>
          </a:xfrm>
        </p:spPr>
        <p:txBody>
          <a:bodyPr>
            <a:normAutofit/>
          </a:bodyPr>
          <a:lstStyle/>
          <a:p>
            <a:r>
              <a:rPr lang="en-CA" dirty="0">
                <a:latin typeface="Calibri" panose="020F0502020204030204" pitchFamily="34" charset="0"/>
                <a:cs typeface="Calibri" panose="020F0502020204030204" pitchFamily="34" charset="0"/>
              </a:rPr>
              <a:t>				</a:t>
            </a:r>
            <a:r>
              <a:rPr lang="en-CA" b="1" dirty="0">
                <a:latin typeface="Calibri" panose="020F0502020204030204" pitchFamily="34" charset="0"/>
                <a:cs typeface="Calibri" panose="020F0502020204030204" pitchFamily="34" charset="0"/>
              </a:rPr>
              <a:t>GI symptoms of Systemic Sclerosis</a:t>
            </a:r>
          </a:p>
        </p:txBody>
      </p:sp>
      <p:sp>
        <p:nvSpPr>
          <p:cNvPr id="3" name="Content Placeholder 2">
            <a:extLst>
              <a:ext uri="{FF2B5EF4-FFF2-40B4-BE49-F238E27FC236}">
                <a16:creationId xmlns:a16="http://schemas.microsoft.com/office/drawing/2014/main" id="{263D188F-67AC-4693-A2B5-5DAFD5A8E513}"/>
              </a:ext>
            </a:extLst>
          </p:cNvPr>
          <p:cNvSpPr>
            <a:spLocks noGrp="1"/>
          </p:cNvSpPr>
          <p:nvPr>
            <p:ph idx="1"/>
          </p:nvPr>
        </p:nvSpPr>
        <p:spPr>
          <a:xfrm>
            <a:off x="122172" y="1024946"/>
            <a:ext cx="12209871" cy="5547526"/>
          </a:xfrm>
        </p:spPr>
        <p:txBody>
          <a:bodyPr>
            <a:normAutofit lnSpcReduction="10000"/>
          </a:bodyPr>
          <a:lstStyle/>
          <a:p>
            <a:pPr marL="0" indent="0">
              <a:buNone/>
            </a:pPr>
            <a:endParaRPr lang="en-CA" sz="2000" b="1" dirty="0">
              <a:latin typeface="Calibri" panose="020F0502020204030204" pitchFamily="34" charset="0"/>
              <a:cs typeface="Calibri" panose="020F0502020204030204" pitchFamily="34" charset="0"/>
            </a:endParaRPr>
          </a:p>
          <a:p>
            <a:r>
              <a:rPr lang="en-US" dirty="0"/>
              <a:t>Severe GI complications exist in 8% of </a:t>
            </a:r>
            <a:r>
              <a:rPr lang="en-US" dirty="0" err="1"/>
              <a:t>SSc</a:t>
            </a:r>
            <a:r>
              <a:rPr lang="en-US" dirty="0"/>
              <a:t> patients </a:t>
            </a:r>
          </a:p>
          <a:p>
            <a:r>
              <a:rPr lang="en-US" dirty="0"/>
              <a:t>GI complications are the </a:t>
            </a:r>
            <a:r>
              <a:rPr lang="en-US" b="1" dirty="0"/>
              <a:t>4</a:t>
            </a:r>
            <a:r>
              <a:rPr lang="en-US" b="1" baseline="30000" dirty="0"/>
              <a:t>th</a:t>
            </a:r>
            <a:r>
              <a:rPr lang="en-US" b="1" dirty="0"/>
              <a:t> most common cause </a:t>
            </a:r>
            <a:r>
              <a:rPr lang="en-US" dirty="0"/>
              <a:t>of mortality after lung (47.8%), heart (25.6%), and Kidney (18.5%) </a:t>
            </a:r>
            <a:br>
              <a:rPr lang="en-US" dirty="0"/>
            </a:br>
            <a:endParaRPr lang="en-CA"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Oral cavity involvement: Sicca syndrome </a:t>
            </a:r>
          </a:p>
          <a:p>
            <a:r>
              <a:rPr lang="en-CA" dirty="0">
                <a:latin typeface="Calibri" panose="020F0502020204030204" pitchFamily="34" charset="0"/>
                <a:cs typeface="Calibri" panose="020F0502020204030204" pitchFamily="34" charset="0"/>
              </a:rPr>
              <a:t>GERD and regurgitation 53%-70%   (30% are asymptomatic) </a:t>
            </a:r>
          </a:p>
          <a:p>
            <a:r>
              <a:rPr lang="en-CA" dirty="0">
                <a:latin typeface="Calibri" panose="020F0502020204030204" pitchFamily="34" charset="0"/>
                <a:cs typeface="Calibri" panose="020F0502020204030204" pitchFamily="34" charset="0"/>
              </a:rPr>
              <a:t>Difficulty with swallowing: up to 90% (especially with Sicca syndrome)</a:t>
            </a:r>
          </a:p>
          <a:p>
            <a:r>
              <a:rPr lang="en-CA" dirty="0">
                <a:latin typeface="Calibri" panose="020F0502020204030204" pitchFamily="34" charset="0"/>
                <a:cs typeface="Calibri" panose="020F0502020204030204" pitchFamily="34" charset="0"/>
              </a:rPr>
              <a:t>Esophageal motility disorder (70-96%)</a:t>
            </a:r>
          </a:p>
          <a:p>
            <a:r>
              <a:rPr lang="en-CA" dirty="0">
                <a:latin typeface="Calibri" panose="020F0502020204030204" pitchFamily="34" charset="0"/>
                <a:cs typeface="Calibri" panose="020F0502020204030204" pitchFamily="34" charset="0"/>
              </a:rPr>
              <a:t>Indigestion 70%, Nausea 60%, bloating and distension 88%</a:t>
            </a:r>
          </a:p>
          <a:p>
            <a:r>
              <a:rPr lang="en-CA" dirty="0">
                <a:latin typeface="Calibri" panose="020F0502020204030204" pitchFamily="34" charset="0"/>
                <a:cs typeface="Calibri" panose="020F0502020204030204" pitchFamily="34" charset="0"/>
              </a:rPr>
              <a:t>Early satiety and post-prandial fullness 55%-75%</a:t>
            </a:r>
          </a:p>
          <a:p>
            <a:r>
              <a:rPr lang="en-CA" dirty="0">
                <a:latin typeface="Calibri" panose="020F0502020204030204" pitchFamily="34" charset="0"/>
                <a:cs typeface="Calibri" panose="020F0502020204030204" pitchFamily="34" charset="0"/>
              </a:rPr>
              <a:t>GI bleed secondary to stasis ulcer and vascular abnormality along GI tract</a:t>
            </a:r>
          </a:p>
          <a:p>
            <a:r>
              <a:rPr lang="en-CA" dirty="0">
                <a:latin typeface="Calibri" panose="020F0502020204030204" pitchFamily="34" charset="0"/>
                <a:cs typeface="Calibri" panose="020F0502020204030204" pitchFamily="34" charset="0"/>
              </a:rPr>
              <a:t>Abnormal Small bowel function: SIBO (20-60%), Diarrhea 68%, malabsorption (50%), CIPO</a:t>
            </a:r>
          </a:p>
          <a:p>
            <a:r>
              <a:rPr lang="en-CA" dirty="0">
                <a:latin typeface="Calibri" panose="020F0502020204030204" pitchFamily="34" charset="0"/>
                <a:cs typeface="Calibri" panose="020F0502020204030204" pitchFamily="34" charset="0"/>
              </a:rPr>
              <a:t>Anal outlet disorders: constipation, Fecal incontinence (10-50%), rectal prolapse </a:t>
            </a:r>
          </a:p>
          <a:p>
            <a:r>
              <a:rPr lang="en-CA" dirty="0">
                <a:latin typeface="Calibri" panose="020F0502020204030204" pitchFamily="34" charset="0"/>
                <a:cs typeface="Calibri" panose="020F0502020204030204" pitchFamily="34" charset="0"/>
              </a:rPr>
              <a:t>Liver and pancreatic dysfunction, association with celiac disease, Malnutrition, malabsorption</a:t>
            </a:r>
          </a:p>
        </p:txBody>
      </p:sp>
    </p:spTree>
    <p:extLst>
      <p:ext uri="{BB962C8B-B14F-4D97-AF65-F5344CB8AC3E}">
        <p14:creationId xmlns:p14="http://schemas.microsoft.com/office/powerpoint/2010/main" val="36553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55AF-B10C-4847-BDFE-BBED2BD016F5}"/>
              </a:ext>
            </a:extLst>
          </p:cNvPr>
          <p:cNvSpPr>
            <a:spLocks noGrp="1"/>
          </p:cNvSpPr>
          <p:nvPr>
            <p:ph type="title"/>
          </p:nvPr>
        </p:nvSpPr>
        <p:spPr>
          <a:xfrm>
            <a:off x="2239634" y="610255"/>
            <a:ext cx="5054783" cy="1280890"/>
          </a:xfrm>
        </p:spPr>
        <p:txBody>
          <a:bodyPr>
            <a:normAutofit/>
          </a:bodyPr>
          <a:lstStyle/>
          <a:p>
            <a:r>
              <a:rPr lang="en-CA" sz="3000" b="1" dirty="0">
                <a:latin typeface="Calibri" panose="020F0502020204030204" pitchFamily="34" charset="0"/>
                <a:cs typeface="Calibri" panose="020F0502020204030204" pitchFamily="34" charset="0"/>
              </a:rPr>
              <a:t>Gastrointestinal (GI) motility </a:t>
            </a:r>
          </a:p>
        </p:txBody>
      </p:sp>
      <p:sp>
        <p:nvSpPr>
          <p:cNvPr id="3" name="Content Placeholder 2">
            <a:extLst>
              <a:ext uri="{FF2B5EF4-FFF2-40B4-BE49-F238E27FC236}">
                <a16:creationId xmlns:a16="http://schemas.microsoft.com/office/drawing/2014/main" id="{13CE59CF-432E-41AD-8CE3-A1F3E21AC01A}"/>
              </a:ext>
            </a:extLst>
          </p:cNvPr>
          <p:cNvSpPr>
            <a:spLocks noGrp="1"/>
          </p:cNvSpPr>
          <p:nvPr>
            <p:ph idx="1"/>
          </p:nvPr>
        </p:nvSpPr>
        <p:spPr>
          <a:xfrm>
            <a:off x="139412" y="1891146"/>
            <a:ext cx="6832888" cy="4581092"/>
          </a:xfrm>
        </p:spPr>
        <p:txBody>
          <a:bodyPr>
            <a:normAutofit/>
          </a:bodyPr>
          <a:lstStyle/>
          <a:p>
            <a:pPr>
              <a:lnSpc>
                <a:spcPct val="90000"/>
              </a:lnSpc>
            </a:pPr>
            <a:r>
              <a:rPr lang="en-CA" dirty="0">
                <a:latin typeface="Calibri" panose="020F0502020204030204" pitchFamily="34" charset="0"/>
                <a:cs typeface="Calibri" panose="020F0502020204030204" pitchFamily="34" charset="0"/>
              </a:rPr>
              <a:t>Coordinated transit of content along the digestive system, </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from mouth to anus</a:t>
            </a:r>
          </a:p>
          <a:p>
            <a:pPr>
              <a:lnSpc>
                <a:spcPct val="90000"/>
              </a:lnSpc>
            </a:pPr>
            <a:r>
              <a:rPr lang="en-CA" dirty="0">
                <a:latin typeface="Calibri" panose="020F0502020204030204" pitchFamily="34" charset="0"/>
                <a:cs typeface="Calibri" panose="020F0502020204030204" pitchFamily="34" charset="0"/>
              </a:rPr>
              <a:t>Involves an intricate interactions between the brain, muscles along the GI tract, and the nervous system inside the GI tract (called enteric nervous system)</a:t>
            </a:r>
          </a:p>
          <a:p>
            <a:pPr>
              <a:lnSpc>
                <a:spcPct val="90000"/>
              </a:lnSpc>
            </a:pPr>
            <a:r>
              <a:rPr lang="en-CA" dirty="0">
                <a:latin typeface="Calibri" panose="020F0502020204030204" pitchFamily="34" charset="0"/>
                <a:cs typeface="Calibri" panose="020F0502020204030204" pitchFamily="34" charset="0"/>
              </a:rPr>
              <a:t>When the movement does not have normal strength and/ or coordination, the patient has GI dysmotility  </a:t>
            </a:r>
          </a:p>
          <a:p>
            <a:pPr>
              <a:lnSpc>
                <a:spcPct val="90000"/>
              </a:lnSpc>
            </a:pPr>
            <a:r>
              <a:rPr lang="en-CA" dirty="0">
                <a:latin typeface="Calibri" panose="020F0502020204030204" pitchFamily="34" charset="0"/>
                <a:cs typeface="Calibri" panose="020F0502020204030204" pitchFamily="34" charset="0"/>
              </a:rPr>
              <a:t>In scleroderma: inflammation within the muscle wall, collagen deposition in muscular layers, and likely damage to the nerve interfere with normal motility</a:t>
            </a:r>
          </a:p>
        </p:txBody>
      </p:sp>
      <p:pic>
        <p:nvPicPr>
          <p:cNvPr id="4" name="Picture 3">
            <a:extLst>
              <a:ext uri="{FF2B5EF4-FFF2-40B4-BE49-F238E27FC236}">
                <a16:creationId xmlns:a16="http://schemas.microsoft.com/office/drawing/2014/main" id="{5DF5D9B0-F758-4C64-9DA1-C7CC0BC77408}"/>
              </a:ext>
            </a:extLst>
          </p:cNvPr>
          <p:cNvPicPr>
            <a:picLocks noChangeAspect="1"/>
          </p:cNvPicPr>
          <p:nvPr/>
        </p:nvPicPr>
        <p:blipFill rotWithShape="1">
          <a:blip r:embed="rId3"/>
          <a:srcRect l="58957" t="17576" r="2490" b="53434"/>
          <a:stretch/>
        </p:blipFill>
        <p:spPr>
          <a:xfrm>
            <a:off x="7175403" y="2022082"/>
            <a:ext cx="4877186" cy="2448000"/>
          </a:xfrm>
          <a:prstGeom prst="rect">
            <a:avLst/>
          </a:prstGeom>
        </p:spPr>
      </p:pic>
    </p:spTree>
    <p:extLst>
      <p:ext uri="{BB962C8B-B14F-4D97-AF65-F5344CB8AC3E}">
        <p14:creationId xmlns:p14="http://schemas.microsoft.com/office/powerpoint/2010/main" val="3181915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54F6-0714-4CF1-B2A2-804DC2B74721}"/>
              </a:ext>
            </a:extLst>
          </p:cNvPr>
          <p:cNvSpPr>
            <a:spLocks noGrp="1"/>
          </p:cNvSpPr>
          <p:nvPr>
            <p:ph type="title"/>
          </p:nvPr>
        </p:nvSpPr>
        <p:spPr>
          <a:xfrm>
            <a:off x="2034575" y="486545"/>
            <a:ext cx="8911687" cy="1280890"/>
          </a:xfrm>
        </p:spPr>
        <p:txBody>
          <a:bodyPr>
            <a:normAutofit/>
          </a:bodyPr>
          <a:lstStyle/>
          <a:p>
            <a:r>
              <a:rPr lang="en-CA" sz="4800" b="1" dirty="0">
                <a:latin typeface="Calibri" panose="020F0502020204030204" pitchFamily="34" charset="0"/>
                <a:cs typeface="Calibri" panose="020F0502020204030204" pitchFamily="34" charset="0"/>
              </a:rPr>
              <a:t>Normal Swallowing Mechanism</a:t>
            </a:r>
          </a:p>
        </p:txBody>
      </p:sp>
      <p:pic>
        <p:nvPicPr>
          <p:cNvPr id="4" name="Content Placeholder 3">
            <a:extLst>
              <a:ext uri="{FF2B5EF4-FFF2-40B4-BE49-F238E27FC236}">
                <a16:creationId xmlns:a16="http://schemas.microsoft.com/office/drawing/2014/main" id="{E124560B-E4BD-4A37-8EBB-0F5DAB5DC071}"/>
              </a:ext>
            </a:extLst>
          </p:cNvPr>
          <p:cNvPicPr>
            <a:picLocks noGrp="1" noChangeAspect="1"/>
          </p:cNvPicPr>
          <p:nvPr>
            <p:ph idx="1"/>
          </p:nvPr>
        </p:nvPicPr>
        <p:blipFill rotWithShape="1">
          <a:blip r:embed="rId2"/>
          <a:srcRect l="63503" t="10030" r="3117" b="54386"/>
          <a:stretch/>
        </p:blipFill>
        <p:spPr>
          <a:xfrm>
            <a:off x="208198" y="1636379"/>
            <a:ext cx="6032196" cy="4735075"/>
          </a:xfrm>
          <a:prstGeom prst="rect">
            <a:avLst/>
          </a:prstGeom>
        </p:spPr>
      </p:pic>
      <p:sp>
        <p:nvSpPr>
          <p:cNvPr id="5" name="Rectangle 4">
            <a:extLst>
              <a:ext uri="{FF2B5EF4-FFF2-40B4-BE49-F238E27FC236}">
                <a16:creationId xmlns:a16="http://schemas.microsoft.com/office/drawing/2014/main" id="{EB48BEF5-F239-4867-AD87-250FB5434971}"/>
              </a:ext>
            </a:extLst>
          </p:cNvPr>
          <p:cNvSpPr/>
          <p:nvPr/>
        </p:nvSpPr>
        <p:spPr>
          <a:xfrm>
            <a:off x="208198" y="1662095"/>
            <a:ext cx="291313" cy="38504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a:extLst>
              <a:ext uri="{FF2B5EF4-FFF2-40B4-BE49-F238E27FC236}">
                <a16:creationId xmlns:a16="http://schemas.microsoft.com/office/drawing/2014/main" id="{4569D65D-60CC-4A96-A2B9-F6B3E2293C7F}"/>
              </a:ext>
            </a:extLst>
          </p:cNvPr>
          <p:cNvPicPr>
            <a:picLocks noChangeAspect="1"/>
          </p:cNvPicPr>
          <p:nvPr/>
        </p:nvPicPr>
        <p:blipFill rotWithShape="1">
          <a:blip r:embed="rId3"/>
          <a:srcRect l="64212" t="10738" r="3694" b="51150"/>
          <a:stretch/>
        </p:blipFill>
        <p:spPr>
          <a:xfrm>
            <a:off x="6280403" y="1636380"/>
            <a:ext cx="5911597" cy="4680000"/>
          </a:xfrm>
          <a:prstGeom prst="rect">
            <a:avLst/>
          </a:prstGeom>
        </p:spPr>
      </p:pic>
    </p:spTree>
    <p:extLst>
      <p:ext uri="{BB962C8B-B14F-4D97-AF65-F5344CB8AC3E}">
        <p14:creationId xmlns:p14="http://schemas.microsoft.com/office/powerpoint/2010/main" val="150027162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2152</TotalTime>
  <Words>4130</Words>
  <Application>Microsoft Macintosh PowerPoint</Application>
  <PresentationFormat>Widescreen</PresentationFormat>
  <Paragraphs>328</Paragraphs>
  <Slides>47</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Century Gothic</vt:lpstr>
      <vt:lpstr>Roboto</vt:lpstr>
      <vt:lpstr>Wingdings 3</vt:lpstr>
      <vt:lpstr>Wisp</vt:lpstr>
      <vt:lpstr>Overview: Impact of Scleroderma          on Gastrointestinal Tract </vt:lpstr>
      <vt:lpstr>Objectives: </vt:lpstr>
      <vt:lpstr>Quiz 1:  What percentage of Patients with Scleroderma have GI symptoms? </vt:lpstr>
      <vt:lpstr>Quiz 2:  What is the most common GI manifestation of Scleroderma? </vt:lpstr>
      <vt:lpstr> Quiz 3: When is the best time to use PPI therapy? </vt:lpstr>
      <vt:lpstr>Overview of Systemic Sclerosis </vt:lpstr>
      <vt:lpstr>    GI symptoms of Systemic Sclerosis</vt:lpstr>
      <vt:lpstr>Gastrointestinal (GI) motility </vt:lpstr>
      <vt:lpstr>Normal Swallowing Mechanism</vt:lpstr>
      <vt:lpstr>Esophageal Manifestations </vt:lpstr>
      <vt:lpstr>Gastroesophageal Reflux Disease (GERD)</vt:lpstr>
      <vt:lpstr>GERD Mechanism </vt:lpstr>
      <vt:lpstr>How to evaluate the esophagus: </vt:lpstr>
      <vt:lpstr>Esophageal Motility Lab at St. Paul’s Hospital </vt:lpstr>
      <vt:lpstr>PowerPoint Presentation</vt:lpstr>
      <vt:lpstr>High-resolution Esophageal Manometry (HRM)</vt:lpstr>
      <vt:lpstr>Normal Esophageal Manometry and Impedance </vt:lpstr>
      <vt:lpstr>HRM Manometry and Impedance:  </vt:lpstr>
      <vt:lpstr>Esophageal dysmotility in Scleroderma</vt:lpstr>
      <vt:lpstr>Non-Pharmacologic Management</vt:lpstr>
      <vt:lpstr>Pharmacologic Therapies  </vt:lpstr>
      <vt:lpstr>Safety Concern of PPI Use: true fact or fake news?</vt:lpstr>
      <vt:lpstr>PowerPoint Presentation</vt:lpstr>
      <vt:lpstr>Any evidence to show safety of PPI?</vt:lpstr>
      <vt:lpstr>Bottomline: Risk versus benefit </vt:lpstr>
      <vt:lpstr>Anti-reflux surgery? </vt:lpstr>
      <vt:lpstr>Delayed gastric emptying: Gastroparesis </vt:lpstr>
      <vt:lpstr>PowerPoint Presentation</vt:lpstr>
      <vt:lpstr>The symptoms of functional dyspepsia can likely be caused by many different central and peripheral processes</vt:lpstr>
      <vt:lpstr>Non-pharmacologic therapies </vt:lpstr>
      <vt:lpstr>Prokinetics: Gastroparesis </vt:lpstr>
      <vt:lpstr>When prokinetics fail in gastroparesis</vt:lpstr>
      <vt:lpstr>Weight loss/ malnutrition </vt:lpstr>
      <vt:lpstr>Small intestinal bacterial overgrowth </vt:lpstr>
      <vt:lpstr>Treatment </vt:lpstr>
      <vt:lpstr>                                  Maintenance Treatment </vt:lpstr>
      <vt:lpstr>       Diarrhea</vt:lpstr>
      <vt:lpstr>Fecal incontinence </vt:lpstr>
      <vt:lpstr>    Fecal incontinence </vt:lpstr>
      <vt:lpstr>LOW FODMAP Diet </vt:lpstr>
      <vt:lpstr>  Pharmacologic Management </vt:lpstr>
      <vt:lpstr>   Constipation</vt:lpstr>
      <vt:lpstr>Non-pharmacologic agents: </vt:lpstr>
      <vt:lpstr>    Pharmacologic Options: </vt:lpstr>
      <vt:lpstr>                           Conclusion </vt:lpstr>
      <vt:lpstr>Thank you for your attention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Impact of Scleroderma          on gastrointestinal tract</dc:title>
  <dc:creator>Sarvee Moosavi</dc:creator>
  <cp:lastModifiedBy>Sarvee Moosavi</cp:lastModifiedBy>
  <cp:revision>41</cp:revision>
  <dcterms:created xsi:type="dcterms:W3CDTF">2019-09-29T18:49:52Z</dcterms:created>
  <dcterms:modified xsi:type="dcterms:W3CDTF">2024-10-23T15:09:04Z</dcterms:modified>
</cp:coreProperties>
</file>