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636" r:id="rId2"/>
    <p:sldId id="580" r:id="rId3"/>
    <p:sldId id="639" r:id="rId4"/>
    <p:sldId id="641" r:id="rId5"/>
    <p:sldId id="701" r:id="rId6"/>
    <p:sldId id="643" r:id="rId7"/>
    <p:sldId id="764" r:id="rId8"/>
    <p:sldId id="765" r:id="rId9"/>
    <p:sldId id="528" r:id="rId10"/>
    <p:sldId id="774" r:id="rId11"/>
    <p:sldId id="775" r:id="rId12"/>
    <p:sldId id="776" r:id="rId13"/>
    <p:sldId id="773" r:id="rId14"/>
    <p:sldId id="767" r:id="rId15"/>
    <p:sldId id="768" r:id="rId16"/>
    <p:sldId id="769" r:id="rId17"/>
    <p:sldId id="770" r:id="rId18"/>
    <p:sldId id="771" r:id="rId19"/>
    <p:sldId id="772" r:id="rId20"/>
    <p:sldId id="777" r:id="rId21"/>
    <p:sldId id="778" r:id="rId22"/>
    <p:sldId id="779" r:id="rId23"/>
    <p:sldId id="780" r:id="rId24"/>
    <p:sldId id="781" r:id="rId25"/>
    <p:sldId id="782" r:id="rId26"/>
    <p:sldId id="783" r:id="rId27"/>
    <p:sldId id="785" r:id="rId28"/>
    <p:sldId id="784" r:id="rId29"/>
    <p:sldId id="314" r:id="rId30"/>
    <p:sldId id="399" r:id="rId31"/>
    <p:sldId id="792" r:id="rId32"/>
    <p:sldId id="786" r:id="rId33"/>
    <p:sldId id="787" r:id="rId34"/>
    <p:sldId id="788" r:id="rId35"/>
    <p:sldId id="790" r:id="rId36"/>
    <p:sldId id="791" r:id="rId37"/>
  </p:sldIdLst>
  <p:sldSz cx="9144000" cy="6858000" type="screen4x3"/>
  <p:notesSz cx="6934200" cy="92329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100" kern="1200">
        <a:solidFill>
          <a:srgbClr val="4A4A4C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100" kern="1200">
        <a:solidFill>
          <a:srgbClr val="4A4A4C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100" kern="1200">
        <a:solidFill>
          <a:srgbClr val="4A4A4C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100" kern="1200">
        <a:solidFill>
          <a:srgbClr val="4A4A4C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100" kern="1200">
        <a:solidFill>
          <a:srgbClr val="4A4A4C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100" kern="1200">
        <a:solidFill>
          <a:srgbClr val="4A4A4C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100" kern="1200">
        <a:solidFill>
          <a:srgbClr val="4A4A4C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100" kern="1200">
        <a:solidFill>
          <a:srgbClr val="4A4A4C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100" kern="1200">
        <a:solidFill>
          <a:srgbClr val="4A4A4C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1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1463"/>
  </p:normalViewPr>
  <p:slideViewPr>
    <p:cSldViewPr snapToGrid="0" snapToObjects="1">
      <p:cViewPr varScale="1">
        <p:scale>
          <a:sx n="103" d="100"/>
          <a:sy n="103" d="100"/>
        </p:scale>
        <p:origin x="1640" y="184"/>
      </p:cViewPr>
      <p:guideLst>
        <p:guide orient="horz" pos="131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6B9489-9CAC-2BCA-907B-4BF124B33EC7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defTabSz="461963" eaLnBrk="1" hangingPunct="1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57A265-B390-32C6-6878-5FAD4126AB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xfrm>
            <a:off x="3927475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 defTabSz="461963" eaLnBrk="1" hangingPunct="1">
              <a:defRPr sz="1200">
                <a:solidFill>
                  <a:schemeClr val="tx1"/>
                </a:solidFill>
              </a:defRPr>
            </a:lvl1pPr>
          </a:lstStyle>
          <a:p>
            <a:fld id="{B1E7A888-8370-3B42-A1FD-1DFBE8257AB7}" type="datetime1">
              <a:rPr lang="en-US" altLang="en-US"/>
              <a:pPr/>
              <a:t>10/25/24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F4D19E-5374-889F-2D0C-1E3732B2E6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auto">
          <a:xfrm>
            <a:off x="0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defTabSz="461963" eaLnBrk="1" hangingPunct="1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66A587-8A0A-16CA-1F20-F901744349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auto">
          <a:xfrm>
            <a:off x="3927475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 defTabSz="461963" eaLnBrk="1" hangingPunct="1">
              <a:defRPr sz="1200">
                <a:solidFill>
                  <a:schemeClr val="tx1"/>
                </a:solidFill>
              </a:defRPr>
            </a:lvl1pPr>
          </a:lstStyle>
          <a:p>
            <a:fld id="{65681D09-A815-5541-8285-35803ECD76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503B56E-41D8-F073-C446-D595AE00E135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defTabSz="461963" eaLnBrk="1" hangingPunct="1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84BE5-D0F8-1B81-879E-FEE559D00C4F}"/>
              </a:ext>
            </a:extLst>
          </p:cNvPr>
          <p:cNvSpPr>
            <a:spLocks noGrp="1"/>
          </p:cNvSpPr>
          <p:nvPr>
            <p:ph type="dt" idx="1"/>
          </p:nvPr>
        </p:nvSpPr>
        <p:spPr bwMode="auto">
          <a:xfrm>
            <a:off x="3927475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 defTabSz="461963" eaLnBrk="1" hangingPunct="1">
              <a:defRPr sz="1200">
                <a:solidFill>
                  <a:schemeClr val="tx1"/>
                </a:solidFill>
              </a:defRPr>
            </a:lvl1pPr>
          </a:lstStyle>
          <a:p>
            <a:fld id="{FA854CF6-D2ED-6A4E-BB05-59D8BE5FF017}" type="datetime1">
              <a:rPr lang="en-US" altLang="en-US"/>
              <a:pPr/>
              <a:t>10/25/24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93EC7EF-8C60-5E29-0AB6-7D5A8216B5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2382" tIns="46191" rIns="92382" bIns="4619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732CE80-06C9-38B8-4C61-C9DF34762E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 bwMode="auto">
          <a:xfrm>
            <a:off x="693738" y="4386263"/>
            <a:ext cx="5546725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9EBE3A-AF8D-A506-1DFE-239AAB10DD8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xfrm>
            <a:off x="0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defTabSz="461963" eaLnBrk="1" hangingPunct="1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0E10D5-16B6-9FAF-BECF-84C9AAD9FB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927475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 defTabSz="461963" eaLnBrk="1" hangingPunct="1">
              <a:defRPr sz="1200">
                <a:solidFill>
                  <a:schemeClr val="tx1"/>
                </a:solidFill>
              </a:defRPr>
            </a:lvl1pPr>
          </a:lstStyle>
          <a:p>
            <a:fld id="{174D9201-3493-9A4F-B47A-934CCCEB48D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DD011F28-DC6C-949C-C0EB-E4B63777576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F6874907-EF7B-064B-9D69-A6B70AA767E1}" type="slidenum">
              <a:rPr lang="en-US" altLang="en-US" sz="1200">
                <a:solidFill>
                  <a:srgbClr val="000000"/>
                </a:solidFill>
              </a:rPr>
              <a:pPr algn="r" eaLnBrk="1" hangingPunct="1"/>
              <a:t>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D471DABB-B343-9B8F-4751-817CA31B7F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DF409332-DECB-570C-BAFA-8B0CFDA417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6508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CA" dirty="0"/>
              <a:t>Dyspnea (60%) due to </a:t>
            </a:r>
          </a:p>
          <a:p>
            <a:pPr lvl="0"/>
            <a:r>
              <a:rPr lang="en-CA" dirty="0"/>
              <a:t>Poor CO, increased CO</a:t>
            </a:r>
            <a:r>
              <a:rPr lang="en-CA" baseline="-25000" dirty="0"/>
              <a:t>2</a:t>
            </a:r>
            <a:r>
              <a:rPr lang="en-CA" dirty="0"/>
              <a:t>, </a:t>
            </a:r>
            <a:r>
              <a:rPr lang="en-CA" dirty="0" err="1"/>
              <a:t>underperfusion</a:t>
            </a:r>
            <a:r>
              <a:rPr lang="en-CA" dirty="0"/>
              <a:t> of ventilated lung</a:t>
            </a:r>
          </a:p>
          <a:p>
            <a:pPr lvl="0"/>
            <a:r>
              <a:rPr lang="en-CA" dirty="0"/>
              <a:t>Angina</a:t>
            </a:r>
          </a:p>
          <a:p>
            <a:pPr lvl="0"/>
            <a:r>
              <a:rPr lang="en-CA" dirty="0"/>
              <a:t>RV ischemia</a:t>
            </a:r>
          </a:p>
          <a:p>
            <a:pPr lvl="0"/>
            <a:r>
              <a:rPr lang="en-CA" dirty="0"/>
              <a:t>Syncope</a:t>
            </a:r>
          </a:p>
          <a:p>
            <a:pPr lvl="1"/>
            <a:r>
              <a:rPr lang="en-CA" dirty="0"/>
              <a:t>Failure to augment CO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C9C76-E142-4E09-85BB-C56994255F45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5003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/>
            <a:r>
              <a:rPr lang="en-US">
                <a:latin typeface="Calibri" charset="0"/>
              </a:rPr>
              <a:t>These agents have really only become available for clinical use in the past 10-15 years</a:t>
            </a:r>
          </a:p>
          <a:p>
            <a:pPr defTabSz="914400" eaLnBrk="1" hangingPunct="1"/>
            <a:r>
              <a:rPr lang="en-US">
                <a:latin typeface="Calibri" charset="0"/>
              </a:rPr>
              <a:t>As we alluded to previously, epoprostenol became available in 1995</a:t>
            </a:r>
          </a:p>
          <a:p>
            <a:pPr defTabSz="914400" eaLnBrk="1" hangingPunct="1"/>
            <a:r>
              <a:rPr lang="en-US">
                <a:latin typeface="Calibri" charset="0"/>
              </a:rPr>
              <a:t>It was not until 2001 that the first oral therapy became available, which was bosentan.</a:t>
            </a:r>
          </a:p>
          <a:p>
            <a:pPr defTabSz="914400" eaLnBrk="1" hangingPunct="1"/>
            <a:r>
              <a:rPr lang="en-US">
                <a:latin typeface="Calibri" charset="0"/>
              </a:rPr>
              <a:t>The first PDE5 inhibitor, sildenafil did not become available until 2005</a:t>
            </a:r>
          </a:p>
          <a:p>
            <a:pPr defTabSz="914400" eaLnBrk="1" hangingPunct="1"/>
            <a:r>
              <a:rPr lang="en-US">
                <a:latin typeface="Calibri" charset="0"/>
              </a:rPr>
              <a:t>So, in a relatively short amount of time</a:t>
            </a:r>
          </a:p>
          <a:p>
            <a:pPr defTabSz="914400" eaLnBrk="1" hangingPunct="1"/>
            <a:r>
              <a:rPr lang="en-US">
                <a:latin typeface="Calibri" charset="0"/>
              </a:rPr>
              <a:t>We have gone from an untreatable disease, to a disease with several treatment options</a:t>
            </a:r>
          </a:p>
        </p:txBody>
      </p:sp>
      <p:sp>
        <p:nvSpPr>
          <p:cNvPr id="1669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340E16A-96B6-B14E-8752-A138EA0754B2}" type="slidenum">
              <a:rPr lang="en-CA" sz="1200">
                <a:solidFill>
                  <a:srgbClr val="000000"/>
                </a:solidFill>
                <a:latin typeface="Calibri" charset="0"/>
              </a:rPr>
              <a:pPr algn="r" eaLnBrk="1" hangingPunct="1"/>
              <a:t>29</a:t>
            </a:fld>
            <a:endParaRPr lang="en-CA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64" tIns="47782" rIns="95564" bIns="47782" anchor="b"/>
          <a:lstStyle>
            <a:lvl1pPr defTabSz="9556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56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802E7324-DEAD-7F41-BEDF-DAE61FCC659D}" type="slidenum">
              <a:rPr lang="en-GB" sz="1300"/>
              <a:pPr algn="r" eaLnBrk="1" hangingPunct="1"/>
              <a:t>30</a:t>
            </a:fld>
            <a:endParaRPr lang="en-GB" sz="1300"/>
          </a:p>
        </p:txBody>
      </p:sp>
      <p:sp>
        <p:nvSpPr>
          <p:cNvPr id="293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38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32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3711" tIns="46856" rIns="93711" bIns="46856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itle Slide.png">
            <a:extLst>
              <a:ext uri="{FF2B5EF4-FFF2-40B4-BE49-F238E27FC236}">
                <a16:creationId xmlns:a16="http://schemas.microsoft.com/office/drawing/2014/main" id="{5A168ED0-84AC-E442-8A67-BAF8380EF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225"/>
            <a:ext cx="9151938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ctrTitle"/>
          </p:nvPr>
        </p:nvSpPr>
        <p:spPr bwMode="auto">
          <a:xfrm>
            <a:off x="733425" y="3292475"/>
            <a:ext cx="7593013" cy="1482725"/>
          </a:xfrm>
          <a:noFill/>
          <a:ln>
            <a:miter lim="800000"/>
            <a:headEnd/>
            <a:tailEnd/>
          </a:ln>
        </p:spPr>
        <p:txBody>
          <a:bodyPr wrap="square" numCol="1" anchor="b" anchorCtr="0" compatLnSpc="1">
            <a:prstTxWarp prst="textNoShape">
              <a:avLst/>
            </a:prstTxWarp>
          </a:bodyPr>
          <a:lstStyle>
            <a:lvl1pPr>
              <a:defRPr sz="2700" smtClean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3425" y="4708525"/>
            <a:ext cx="7593013" cy="82550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7B555D4-CE5B-F731-5ACA-365C2A2BA3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3425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7FE3765-0E5D-CC4E-87D0-1E5F289AA643}" type="datetime1">
              <a:rPr lang="en-US" altLang="en-US"/>
              <a:pPr/>
              <a:t>10/25/24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8E138D-CD09-142A-5D7A-3AB43DB27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B2BC9F-65F9-C41F-DE9C-09FF7C4E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4B77E07-B3FE-6D42-9225-0D24CE695E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388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2F687-A6E3-09D8-D607-43E984FB3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1C173D-6A56-FF4D-9D5E-DC2B8EC78596}" type="datetime1">
              <a:rPr lang="en-US" altLang="en-US"/>
              <a:pPr/>
              <a:t>10/25/24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79D6C-5CE1-D9F7-3DB4-507103405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6BF96-FC76-41AE-51A6-2BFBA7CEC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107A54-21D0-D145-853D-743F83F545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3449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81213"/>
            <a:ext cx="2057400" cy="40449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632" y="2081213"/>
            <a:ext cx="5659368" cy="404495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C99D9-E8F9-6785-B86E-A086A4CB9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2AE0F0-BEDD-AF4D-9331-BD77710CD3CE}" type="datetime1">
              <a:rPr lang="en-US" altLang="en-US"/>
              <a:pPr/>
              <a:t>10/25/24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D9E65-740C-1670-94E6-B4136D77B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3D7D2-1DD0-21B2-5ECD-5BD531003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BA01-E0E4-DC45-9DC6-4F55FC82FD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93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D12D0-B836-5197-3FEF-35C6FE3EE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29A061-65D2-7D4C-8798-323C15D5E32B}" type="datetime1">
              <a:rPr lang="en-US" altLang="en-US"/>
              <a:pPr/>
              <a:t>10/25/24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D17F7-D7B6-0690-2FC0-92B58D5EA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D89BA-605F-57B1-39AF-F716CCB79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3356B8-7C95-1A48-86D6-9962DE09DC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210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392CA-A59E-BE90-F5EC-8C8B43B84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29AE0C-B9B5-F841-A877-4243A6E1B398}" type="datetime1">
              <a:rPr lang="en-US" altLang="en-US"/>
              <a:pPr/>
              <a:t>10/25/24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F458A-DBF7-665C-8CE7-4DA3D4394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B575B-401F-4FC0-C41F-01FC07E6E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633A9-63B2-3C4B-8E6D-76AD0E09E0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8101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632" y="2081213"/>
            <a:ext cx="3678168" cy="4044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0586" y="2081213"/>
            <a:ext cx="3746213" cy="4044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BE81C53-9BB4-A47F-9C03-496B1C48C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1F812C-F695-E94E-AEC4-29C0AB40CBAA}" type="datetime1">
              <a:rPr lang="en-US" altLang="en-US"/>
              <a:pPr/>
              <a:t>10/25/24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24F37E-8311-9AEC-A147-1AD810F8D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29859F-19FB-547F-D1E0-DA1E0F333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3BCF49-5CF4-664F-8110-A0FFE25EA6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1220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632" y="2081213"/>
            <a:ext cx="367975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7632" y="2905435"/>
            <a:ext cx="3679756" cy="32207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812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905435"/>
            <a:ext cx="4041775" cy="32207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F8B8A5B-E402-DA24-DC59-F7A1D7CE3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932DFF-05F3-1944-8489-0EBE132D22B6}" type="datetime1">
              <a:rPr lang="en-US" altLang="en-US"/>
              <a:pPr/>
              <a:t>10/25/24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B4A4167-6872-90E8-D146-235205FB1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DE97837-1EEC-8B5C-3383-F4B80FFDA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FFCBA-82BB-044C-B7D0-CD5BD011A6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6826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F1A45ED-18C0-4F0C-F0F5-F5F800CDC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AE0DB3-2162-EF4F-A798-AA01D0B7C080}" type="datetime1">
              <a:rPr lang="en-US" altLang="en-US"/>
              <a:pPr/>
              <a:t>10/25/24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9E9B27C-D19B-9E3F-28E2-C5A2DE2AE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B7D5D45-5106-53EA-61AB-ABEE2A634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2A7E3F-CADC-1F4F-A57F-E155C2D782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6090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1CA7022-F4CA-A7EB-4C40-90A0028AE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EA8045-CAC5-814F-86F0-B3855FFFDD9B}" type="datetime1">
              <a:rPr lang="en-US" altLang="en-US"/>
              <a:pPr/>
              <a:t>10/25/24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BBF7C52-960A-6518-EB46-534D84195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8405163-FE9F-F79B-8452-3922AE8C9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305F5A-136F-B743-9EB7-4D33329DCA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4588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6880"/>
            <a:ext cx="8229600" cy="75680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81213"/>
            <a:ext cx="5111750" cy="40449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81213"/>
            <a:ext cx="3008313" cy="4044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98C023C-9741-4736-438C-0BE0646C9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DBAE76-B4EB-F84F-9F4D-24F3A219A3CF}" type="datetime1">
              <a:rPr lang="en-US" altLang="en-US"/>
              <a:pPr/>
              <a:t>10/25/24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C3B36D3-2100-9DB8-A4E6-70D94CF39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AC4CCFB-7ED6-6878-F769-24867598E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852A60-B794-5945-AE4E-31283B8D73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62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632" y="5000562"/>
            <a:ext cx="6436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17632" y="934634"/>
            <a:ext cx="6436680" cy="4065928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632" y="5567300"/>
            <a:ext cx="6436680" cy="6048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F6D7168-44B1-9813-7280-E6DB81964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480A8F-FD20-DA43-A762-B4CA2E9F5254}" type="datetime1">
              <a:rPr lang="en-US" altLang="en-US"/>
              <a:pPr/>
              <a:t>10/25/24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6F27C8-BB14-A460-B704-4847CA054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533C30A-95E8-DDA3-2C8D-518315B29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C57D9A-4648-E940-90D6-E32DE345E8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143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358F49-32FC-1613-9469-060BB482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563" y="792163"/>
            <a:ext cx="6653212" cy="1176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3569B-C532-2447-3CE2-DF2BB4230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563" y="2081213"/>
            <a:ext cx="7267575" cy="41386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D613D-5033-20A5-7F00-8F9BD2EBB5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7563" y="6356350"/>
            <a:ext cx="17732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089B387-D03A-3E44-A2A3-F9CC2726EEF6}" type="datetime1">
              <a:rPr lang="en-US" altLang="en-US"/>
              <a:pPr/>
              <a:t>10/25/24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9B576-0823-1E6F-A86F-6EEACEBBEC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EFA56-71D7-1D53-7286-0E58ACECF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66A9317E-9761-F64D-82C1-1F1323BDED02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31" name="Picture 11" descr="H+L Symbol.png">
            <a:extLst>
              <a:ext uri="{FF2B5EF4-FFF2-40B4-BE49-F238E27FC236}">
                <a16:creationId xmlns:a16="http://schemas.microsoft.com/office/drawing/2014/main" id="{D0FF68AB-4522-1D1A-5F1A-09C53D884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13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72" r:id="rId1"/>
    <p:sldLayoutId id="2147485362" r:id="rId2"/>
    <p:sldLayoutId id="2147485363" r:id="rId3"/>
    <p:sldLayoutId id="2147485364" r:id="rId4"/>
    <p:sldLayoutId id="2147485365" r:id="rId5"/>
    <p:sldLayoutId id="2147485366" r:id="rId6"/>
    <p:sldLayoutId id="2147485367" r:id="rId7"/>
    <p:sldLayoutId id="2147485368" r:id="rId8"/>
    <p:sldLayoutId id="2147485369" r:id="rId9"/>
    <p:sldLayoutId id="2147485370" r:id="rId10"/>
    <p:sldLayoutId id="2147485371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b="1" kern="1200" spc="30">
          <a:solidFill>
            <a:srgbClr val="A70043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A70043"/>
          </a:solidFill>
          <a:latin typeface="Calibri" charset="0"/>
          <a:ea typeface="ＭＳ Ｐゴシック" charset="-128"/>
          <a:cs typeface="ＭＳ Ｐゴシック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A70043"/>
          </a:solidFill>
          <a:latin typeface="Calibri" charset="0"/>
          <a:ea typeface="ＭＳ Ｐゴシック" charset="-128"/>
          <a:cs typeface="ＭＳ Ｐゴシック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A70043"/>
          </a:solidFill>
          <a:latin typeface="Calibri" charset="0"/>
          <a:ea typeface="ＭＳ Ｐゴシック" charset="-128"/>
          <a:cs typeface="ＭＳ Ｐゴシック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A70043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600" b="1">
          <a:solidFill>
            <a:srgbClr val="A70043"/>
          </a:solidFill>
          <a:latin typeface="Calibri" charset="0"/>
          <a:ea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600" b="1">
          <a:solidFill>
            <a:srgbClr val="A70043"/>
          </a:solidFill>
          <a:latin typeface="Calibri" charset="0"/>
          <a:ea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600" b="1">
          <a:solidFill>
            <a:srgbClr val="A70043"/>
          </a:solidFill>
          <a:latin typeface="Calibri" charset="0"/>
          <a:ea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600" b="1">
          <a:solidFill>
            <a:srgbClr val="A70043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Font typeface="Arial" panose="020B0604020202020204" pitchFamily="34" charset="0"/>
        <a:defRPr sz="2100" kern="1200" spc="30">
          <a:solidFill>
            <a:srgbClr val="4A4A4C"/>
          </a:solidFill>
          <a:latin typeface="+mn-lt"/>
          <a:ea typeface="ＭＳ Ｐゴシック" charset="-128"/>
          <a:cs typeface="ＭＳ Ｐゴシック" charset="-128"/>
        </a:defRPr>
      </a:lvl1pPr>
      <a:lvl2pPr marL="290513" indent="-285750" algn="l" defTabSz="457200" rtl="0" eaLnBrk="0" fontAlgn="base" hangingPunct="0">
        <a:spcBef>
          <a:spcPct val="20000"/>
        </a:spcBef>
        <a:spcAft>
          <a:spcPts val="600"/>
        </a:spcAft>
        <a:buFont typeface="Arial" panose="020B0604020202020204" pitchFamily="34" charset="0"/>
        <a:buChar char="•"/>
        <a:defRPr sz="2100" kern="1200" spc="30">
          <a:solidFill>
            <a:srgbClr val="4A4A4C"/>
          </a:solidFill>
          <a:latin typeface="+mn-lt"/>
          <a:ea typeface="ＭＳ Ｐゴシック" charset="-128"/>
          <a:cs typeface="+mn-cs"/>
        </a:defRPr>
      </a:lvl2pPr>
      <a:lvl3pPr marL="287338" indent="627063" algn="l" defTabSz="457200" rtl="0" eaLnBrk="0" fontAlgn="base" hangingPunct="0">
        <a:spcBef>
          <a:spcPct val="20000"/>
        </a:spcBef>
        <a:spcAft>
          <a:spcPts val="600"/>
        </a:spcAft>
        <a:buFont typeface="Arial" panose="020B0604020202020204" pitchFamily="34" charset="0"/>
        <a:defRPr sz="2100" kern="1200" spc="30">
          <a:solidFill>
            <a:srgbClr val="4A4A4C"/>
          </a:solidFill>
          <a:latin typeface="+mn-lt"/>
          <a:ea typeface="ＭＳ Ｐゴシック" charset="-128"/>
          <a:cs typeface="+mn-cs"/>
        </a:defRPr>
      </a:lvl3pPr>
      <a:lvl4pPr marL="539750" indent="-228600" algn="l" defTabSz="457200" rtl="0" eaLnBrk="0" fontAlgn="base" hangingPunct="0">
        <a:spcBef>
          <a:spcPct val="20000"/>
        </a:spcBef>
        <a:spcAft>
          <a:spcPts val="600"/>
        </a:spcAft>
        <a:buFont typeface="Arial" panose="020B0604020202020204" pitchFamily="34" charset="0"/>
        <a:buChar char="•"/>
        <a:defRPr sz="2100" kern="1200" spc="30">
          <a:solidFill>
            <a:srgbClr val="4A4A4C"/>
          </a:solidFill>
          <a:latin typeface="+mn-lt"/>
          <a:ea typeface="ＭＳ Ｐゴシック" charset="-128"/>
          <a:cs typeface="+mn-cs"/>
        </a:defRPr>
      </a:lvl4pPr>
      <a:lvl5pPr marL="539750" indent="1289050" algn="l" defTabSz="457200" rtl="0" eaLnBrk="0" fontAlgn="base" hangingPunct="0">
        <a:spcBef>
          <a:spcPct val="20000"/>
        </a:spcBef>
        <a:spcAft>
          <a:spcPts val="600"/>
        </a:spcAft>
        <a:buFont typeface="Arial" panose="020B0604020202020204" pitchFamily="34" charset="0"/>
        <a:defRPr sz="2100" kern="1200" spc="30">
          <a:solidFill>
            <a:srgbClr val="4A4A4C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3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6">
            <a:extLst>
              <a:ext uri="{FF2B5EF4-FFF2-40B4-BE49-F238E27FC236}">
                <a16:creationId xmlns:a16="http://schemas.microsoft.com/office/drawing/2014/main" id="{5C2E1267-A8C7-1ADF-3B79-94EEC411CD1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33425" y="3295650"/>
            <a:ext cx="7877175" cy="581025"/>
          </a:xfr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en-US" sz="2500" dirty="0">
                <a:ea typeface="ＭＳ Ｐゴシック" charset="0"/>
                <a:cs typeface="ＭＳ Ｐゴシック" charset="0"/>
              </a:rPr>
              <a:t>Pulmonary Hypertension: Evaluation and treatment</a:t>
            </a:r>
          </a:p>
        </p:txBody>
      </p:sp>
      <p:sp>
        <p:nvSpPr>
          <p:cNvPr id="16386" name="Text Placeholder 2">
            <a:extLst>
              <a:ext uri="{FF2B5EF4-FFF2-40B4-BE49-F238E27FC236}">
                <a16:creationId xmlns:a16="http://schemas.microsoft.com/office/drawing/2014/main" id="{EF46CF3F-A872-9AF1-A575-7D98B79F213B}"/>
              </a:ext>
            </a:extLst>
          </p:cNvPr>
          <p:cNvSpPr>
            <a:spLocks/>
          </p:cNvSpPr>
          <p:nvPr/>
        </p:nvSpPr>
        <p:spPr bwMode="auto">
          <a:xfrm>
            <a:off x="733425" y="5534025"/>
            <a:ext cx="75930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Nathan Brunner, MD, FRCPC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Clinical Associate Professor</a:t>
            </a:r>
          </a:p>
          <a:p>
            <a:r>
              <a:rPr lang="en-US" altLang="en-US" dirty="0"/>
              <a:t>Division of Cardiology</a:t>
            </a:r>
          </a:p>
          <a:p>
            <a:r>
              <a:rPr lang="en-US" altLang="en-US" dirty="0"/>
              <a:t>University of British Columbia</a:t>
            </a:r>
          </a:p>
        </p:txBody>
      </p:sp>
      <p:pic>
        <p:nvPicPr>
          <p:cNvPr id="16387" name="Picture 8" descr="The Other High Blood Pressure - Image copy.jpg">
            <a:extLst>
              <a:ext uri="{FF2B5EF4-FFF2-40B4-BE49-F238E27FC236}">
                <a16:creationId xmlns:a16="http://schemas.microsoft.com/office/drawing/2014/main" id="{53534F4F-D7FF-3599-057C-6F566666F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3" t="19296" r="11748" b="20581"/>
          <a:stretch>
            <a:fillRect/>
          </a:stretch>
        </p:blipFill>
        <p:spPr bwMode="auto">
          <a:xfrm>
            <a:off x="6096000" y="4298950"/>
            <a:ext cx="29718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C827C-5C42-66D1-101C-DF938F1F9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Investigating for PH: Blood tests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FEF1F7-A255-0167-6553-8EBCEE92E3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BNP/</a:t>
            </a:r>
            <a:r>
              <a:rPr lang="en-US" dirty="0" err="1"/>
              <a:t>NTproBNP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High with strain on the heart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Influenced by kidney function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Raises suspicion for PAH or other heart conditions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6DF575-C3F1-DFD2-905C-A85F741F7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2" y="2232026"/>
            <a:ext cx="3990203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74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F9EAE-8EB3-D319-6848-39239DEAD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Investigating for PH: ECG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8B33C1-54E5-82A9-9960-F787DD18C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52" y="1704666"/>
            <a:ext cx="7815095" cy="412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06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ECBA5-991A-FEF6-C73C-980B3F799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Investigating for PH: Chest x-ray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D67C1-FA09-8BF1-28E7-1287564D1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018FEB-6F1B-C572-B477-4E4F14535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466" y="1380331"/>
            <a:ext cx="5449406" cy="521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04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CC3F9-53C1-AE8D-800D-41CEA3780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Investigating for PH: Pulmonary Function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FFBB4-1290-346A-B790-DB1E194C7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A88DD2-B450-E1F3-D13F-44819A5FB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206" y="1634696"/>
            <a:ext cx="4225925" cy="458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53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D7E98-03C0-E7CC-406C-795A277AB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Investigating for PH: Echocardiography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CA300E-2B38-F2F2-915A-8727AD50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312" y="1968500"/>
            <a:ext cx="5711714" cy="46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33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CE963-9C9C-9B41-D0D7-0D857E2D8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Doppler effect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EE971B-EE70-B277-41C1-A863ABB49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225" y="1381601"/>
            <a:ext cx="6084888" cy="547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73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6EA08-4247-9A4D-6984-0D8593EC2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Doppler effect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02EB58-8F54-23B9-973B-81C5E7F28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225" y="1380331"/>
            <a:ext cx="531495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64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83127-1B6F-2340-41F9-C5E8FED75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4FC6D-D8AD-F0B7-5F35-DF5C12CD2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E8AF23-FDA5-9B48-C0DD-C5C4B4C47F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814" r="105"/>
          <a:stretch/>
        </p:blipFill>
        <p:spPr>
          <a:xfrm>
            <a:off x="2594671" y="1380331"/>
            <a:ext cx="3713357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74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0ACAD4-BD4B-F40C-81B7-9538BEA2D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270000"/>
            <a:ext cx="6477000" cy="431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A91334-A4A6-48BA-AA64-BB6AE6453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" y="714375"/>
            <a:ext cx="7972426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26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77AC2-10D7-0B86-359C-0CBC708F6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C6932-91CC-83D6-F5D0-D6AAA6843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C9DF49-031F-AD7E-B852-6A43A3059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0999"/>
            <a:ext cx="9505155" cy="528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87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>
            <a:extLst>
              <a:ext uri="{FF2B5EF4-FFF2-40B4-BE49-F238E27FC236}">
                <a16:creationId xmlns:a16="http://schemas.microsoft.com/office/drawing/2014/main" id="{F0D8A7E5-6A6E-326E-DAD8-D64D2FF44B0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877888" y="792163"/>
            <a:ext cx="6800850" cy="6937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Disclosure</a:t>
            </a:r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9F9C70B4-DF7F-1385-F637-04E3627AB365}"/>
              </a:ext>
            </a:extLst>
          </p:cNvPr>
          <p:cNvSpPr>
            <a:spLocks noGrp="1"/>
          </p:cNvSpPr>
          <p:nvPr>
            <p:ph type="body" idx="4294967295"/>
          </p:nvPr>
        </p:nvSpPr>
        <p:spPr bwMode="auto">
          <a:xfrm>
            <a:off x="589223" y="1585912"/>
            <a:ext cx="8023933" cy="4448789"/>
          </a:xfrm>
        </p:spPr>
        <p:txBody>
          <a:bodyPr/>
          <a:lstStyle/>
          <a:p>
            <a:pPr marL="179388" lvl="6" indent="0">
              <a:spcBef>
                <a:spcPts val="0"/>
              </a:spcBef>
              <a:buFont typeface="Arial"/>
              <a:buNone/>
              <a:defRPr/>
            </a:pPr>
            <a:r>
              <a:rPr lang="en-US" dirty="0"/>
              <a:t>I have received educational support and/or honoraria for speaking engagements, consultations, and participation in advisory boards, as well as participated in collaborative research with the following pharmaceutical companies:</a:t>
            </a:r>
          </a:p>
          <a:p>
            <a:pPr marL="179388" lvl="6" indent="0">
              <a:spcBef>
                <a:spcPts val="0"/>
              </a:spcBef>
              <a:buFont typeface="Arial"/>
              <a:buNone/>
              <a:defRPr/>
            </a:pPr>
            <a:endParaRPr lang="en-US" dirty="0"/>
          </a:p>
          <a:p>
            <a:pPr marL="522288" lvl="6" indent="-342900">
              <a:spcBef>
                <a:spcPts val="0"/>
              </a:spcBef>
              <a:defRPr/>
            </a:pPr>
            <a:r>
              <a:rPr lang="en-US" dirty="0" err="1"/>
              <a:t>Actelion</a:t>
            </a:r>
            <a:endParaRPr lang="en-US" dirty="0"/>
          </a:p>
          <a:p>
            <a:pPr marL="522288" lvl="6" indent="-342900">
              <a:spcBef>
                <a:spcPts val="0"/>
              </a:spcBef>
              <a:defRPr/>
            </a:pPr>
            <a:r>
              <a:rPr lang="en-US" dirty="0"/>
              <a:t>Bayer</a:t>
            </a:r>
          </a:p>
          <a:p>
            <a:pPr marL="636588" lvl="7" indent="0">
              <a:spcBef>
                <a:spcPts val="0"/>
              </a:spcBef>
              <a:buFont typeface="Wingdings" charset="2"/>
              <a:buChar char="Ø"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5B85E-D973-E883-74A3-23E574D62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 of PAH: Cardiac Catheterization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71455-7B10-8E13-B04D-D5682C68F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is it needed?</a:t>
            </a:r>
          </a:p>
          <a:p>
            <a:pPr lvl="1"/>
            <a:r>
              <a:rPr lang="en-US" dirty="0"/>
              <a:t>Echocardiogram pressure measurements are often not accurate</a:t>
            </a:r>
          </a:p>
          <a:p>
            <a:pPr lvl="1"/>
            <a:r>
              <a:rPr lang="en-US" dirty="0"/>
              <a:t>Echocardiograms do not differentiate if pressure is coming from the heart or the lungs</a:t>
            </a:r>
          </a:p>
          <a:p>
            <a:pPr marL="4763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00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A5C63-7B7B-7BB5-DE55-89CA4429E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 of PAH: Cardiac Catheterization</a:t>
            </a:r>
          </a:p>
        </p:txBody>
      </p:sp>
      <p:pic>
        <p:nvPicPr>
          <p:cNvPr id="5" name="Content Placeholder 4" descr="A diagram of a human body&#10;&#10;Description automatically generated">
            <a:extLst>
              <a:ext uri="{FF2B5EF4-FFF2-40B4-BE49-F238E27FC236}">
                <a16:creationId xmlns:a16="http://schemas.microsoft.com/office/drawing/2014/main" id="{3C748E78-DA11-2AE9-FBB6-EAB68CDFE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1201" y="1797320"/>
            <a:ext cx="7415236" cy="4929036"/>
          </a:xfrm>
        </p:spPr>
      </p:pic>
    </p:spTree>
    <p:extLst>
      <p:ext uri="{BB962C8B-B14F-4D97-AF65-F5344CB8AC3E}">
        <p14:creationId xmlns:p14="http://schemas.microsoft.com/office/powerpoint/2010/main" val="81437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84C6B-0C40-F1D7-466E-6051EAE54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Pulmonary arterial hypertension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5EE17-273E-FB53-4BCF-B3934EA53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B6B3B3-7619-CB69-6B5D-458AFF696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8150"/>
            <a:ext cx="9171488" cy="389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05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45097-FB6D-DFAE-62AC-A96450422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B90FC-75A1-E799-8E85-A16B33F20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71987A-C603-CB1C-5A8F-01D96F629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90" y="1317974"/>
            <a:ext cx="7503319" cy="474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01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604CE-9508-F9F5-E994-FF06931B4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PAH therapies: Nitric oxide pathway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7327E-3C24-FFB5-5801-36DA52537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	Phosphodiesterase 5 Inhibitors</a:t>
            </a:r>
          </a:p>
          <a:p>
            <a:pPr marL="4763" lvl="1" indent="0">
              <a:buNone/>
            </a:pPr>
            <a:r>
              <a:rPr lang="en-US" dirty="0"/>
              <a:t>		Sildenafil (</a:t>
            </a:r>
            <a:r>
              <a:rPr lang="en-US" dirty="0" err="1"/>
              <a:t>Revatio</a:t>
            </a:r>
            <a:r>
              <a:rPr lang="en-US" dirty="0"/>
              <a:t>, Viagra)</a:t>
            </a:r>
          </a:p>
          <a:p>
            <a:pPr marL="4763" lvl="1" indent="0">
              <a:buNone/>
            </a:pPr>
            <a:r>
              <a:rPr lang="en-US" dirty="0"/>
              <a:t>			20mg three times daily</a:t>
            </a:r>
          </a:p>
          <a:p>
            <a:pPr lvl="2"/>
            <a:r>
              <a:rPr lang="en-US" dirty="0"/>
              <a:t>Tadalafil (</a:t>
            </a:r>
            <a:r>
              <a:rPr lang="en-US" dirty="0" err="1"/>
              <a:t>Adcirca</a:t>
            </a:r>
            <a:r>
              <a:rPr lang="en-US" dirty="0"/>
              <a:t>, Cialis)</a:t>
            </a:r>
          </a:p>
          <a:p>
            <a:pPr lvl="2"/>
            <a:r>
              <a:rPr lang="en-US" dirty="0"/>
              <a:t>	40mg once daily</a:t>
            </a:r>
          </a:p>
          <a:p>
            <a:pPr lvl="2" indent="0"/>
            <a:r>
              <a:rPr lang="en-US" dirty="0"/>
              <a:t>Soluble guanylate cyclase stimulators</a:t>
            </a:r>
          </a:p>
          <a:p>
            <a:pPr lvl="2" indent="0"/>
            <a:r>
              <a:rPr lang="en-US" dirty="0"/>
              <a:t>		</a:t>
            </a:r>
            <a:r>
              <a:rPr lang="en-US" dirty="0" err="1"/>
              <a:t>Riociguat</a:t>
            </a:r>
            <a:r>
              <a:rPr lang="en-US" dirty="0"/>
              <a:t> (Adempas)</a:t>
            </a:r>
          </a:p>
          <a:p>
            <a:pPr lvl="2" indent="0"/>
            <a:r>
              <a:rPr lang="en-US" dirty="0"/>
              <a:t>			Variable dose three times daily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92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2BC6E-6DD0-3065-89C1-D4508CD3B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PAH Therapies: Endothelin receptor antagonists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0C03A-3BC0-B494-2B67-5C4F29EB3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Bosentan</a:t>
            </a:r>
            <a:r>
              <a:rPr lang="en-US" dirty="0"/>
              <a:t> (</a:t>
            </a:r>
            <a:r>
              <a:rPr lang="en-US" dirty="0" err="1"/>
              <a:t>Tracleer</a:t>
            </a:r>
            <a:r>
              <a:rPr lang="en-US" dirty="0"/>
              <a:t>)</a:t>
            </a:r>
          </a:p>
          <a:p>
            <a:r>
              <a:rPr lang="en-US" dirty="0"/>
              <a:t>	125mg twice daily</a:t>
            </a:r>
          </a:p>
          <a:p>
            <a:r>
              <a:rPr lang="en-US" dirty="0"/>
              <a:t>	10% risk of liver inflammation, needs regular blood tests</a:t>
            </a:r>
          </a:p>
          <a:p>
            <a:r>
              <a:rPr lang="en-US" dirty="0" err="1"/>
              <a:t>Ambrisentan</a:t>
            </a:r>
            <a:r>
              <a:rPr lang="en-US" dirty="0"/>
              <a:t> (</a:t>
            </a:r>
            <a:r>
              <a:rPr lang="en-US" dirty="0" err="1"/>
              <a:t>Volibris</a:t>
            </a:r>
            <a:r>
              <a:rPr lang="en-US" dirty="0"/>
              <a:t>)</a:t>
            </a:r>
          </a:p>
          <a:p>
            <a:r>
              <a:rPr lang="en-US" dirty="0"/>
              <a:t>	10mg daily</a:t>
            </a:r>
          </a:p>
          <a:p>
            <a:r>
              <a:rPr lang="en-US" dirty="0"/>
              <a:t>	Should not be used with interstitial lung disease</a:t>
            </a:r>
          </a:p>
          <a:p>
            <a:r>
              <a:rPr lang="en-US" dirty="0" err="1"/>
              <a:t>Macitentan</a:t>
            </a:r>
            <a:r>
              <a:rPr lang="en-US" dirty="0"/>
              <a:t> (</a:t>
            </a:r>
            <a:r>
              <a:rPr lang="en-US" dirty="0" err="1"/>
              <a:t>Opsumit</a:t>
            </a:r>
            <a:r>
              <a:rPr lang="en-US" dirty="0"/>
              <a:t>)</a:t>
            </a:r>
          </a:p>
          <a:p>
            <a:r>
              <a:rPr lang="en-US" dirty="0"/>
              <a:t>	10mg daily</a:t>
            </a:r>
          </a:p>
        </p:txBody>
      </p:sp>
    </p:spTree>
    <p:extLst>
      <p:ext uri="{BB962C8B-B14F-4D97-AF65-F5344CB8AC3E}">
        <p14:creationId xmlns:p14="http://schemas.microsoft.com/office/powerpoint/2010/main" val="1612875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F05DE-C203-C147-0623-A0D4CEF14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PAH therapy: </a:t>
            </a:r>
            <a:r>
              <a:rPr lang="en-US" dirty="0" err="1"/>
              <a:t>Prostanoid</a:t>
            </a:r>
            <a:r>
              <a:rPr lang="en-US" dirty="0"/>
              <a:t> Receptor Agonists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3CB6A-FB78-A4BF-9558-A865C787A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 err="1"/>
              <a:t>Selexipag</a:t>
            </a:r>
            <a:r>
              <a:rPr lang="en-US" dirty="0"/>
              <a:t> (</a:t>
            </a:r>
            <a:r>
              <a:rPr lang="en-US" dirty="0" err="1"/>
              <a:t>Uptravi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Started at a low dose with gradual increase</a:t>
            </a:r>
          </a:p>
          <a:p>
            <a:pPr lvl="2"/>
            <a:r>
              <a:rPr lang="en-US" dirty="0"/>
              <a:t>Dose titration stops when side effects develop</a:t>
            </a:r>
          </a:p>
          <a:p>
            <a:pPr lvl="2"/>
            <a:r>
              <a:rPr lang="en-US" dirty="0"/>
              <a:t>Even patients who can’t get to max dose do better</a:t>
            </a:r>
          </a:p>
          <a:p>
            <a:pPr lvl="2"/>
            <a:endParaRPr lang="en-US" dirty="0"/>
          </a:p>
          <a:p>
            <a:r>
              <a:rPr lang="en-US" dirty="0"/>
              <a:t>Bonus</a:t>
            </a:r>
          </a:p>
          <a:p>
            <a:r>
              <a:rPr lang="en-US" dirty="0"/>
              <a:t>	All of these meds tend to improve Raynaud’s phenomenon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09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E1E15-3D51-713C-E327-A54CC67A7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35C3E32-FAE7-49FB-1194-A1604B02B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Parenteral </a:t>
            </a:r>
            <a:r>
              <a:rPr lang="en-US" dirty="0" err="1"/>
              <a:t>prostanoids</a:t>
            </a:r>
            <a:r>
              <a:rPr lang="en-US" dirty="0"/>
              <a:t>: </a:t>
            </a:r>
            <a:r>
              <a:rPr lang="en-US" dirty="0" err="1"/>
              <a:t>Epoprostenol</a:t>
            </a:r>
            <a:r>
              <a:rPr lang="en-US" dirty="0"/>
              <a:t> (</a:t>
            </a:r>
            <a:r>
              <a:rPr lang="en-US" dirty="0" err="1"/>
              <a:t>Caripul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754A14-0D4E-7BA9-1774-CAAD9662A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49" y="1523021"/>
            <a:ext cx="4543425" cy="496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34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A1F0F-6BA8-B79F-E8CC-6042EFD6D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Parenteral </a:t>
            </a:r>
            <a:r>
              <a:rPr lang="en-US" dirty="0" err="1"/>
              <a:t>prostanoids</a:t>
            </a:r>
            <a:r>
              <a:rPr lang="en-US" dirty="0"/>
              <a:t>: Treprostinil (</a:t>
            </a:r>
            <a:r>
              <a:rPr lang="en-US" dirty="0" err="1"/>
              <a:t>Remodulin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E2DD1-9044-6CF0-E184-9599FC9FD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751D54-668E-3FD1-B9E3-7D72B8B1F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094" y="1968500"/>
            <a:ext cx="348615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403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itle 1"/>
          <p:cNvSpPr>
            <a:spLocks noGrp="1"/>
          </p:cNvSpPr>
          <p:nvPr>
            <p:ph type="title" idx="4294967295"/>
          </p:nvPr>
        </p:nvSpPr>
        <p:spPr/>
        <p:txBody>
          <a:bodyPr anchor="t"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5891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58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916146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3" name="TextBox 3"/>
          <p:cNvSpPr txBox="1">
            <a:spLocks noChangeArrowheads="1"/>
          </p:cNvSpPr>
          <p:nvPr/>
        </p:nvSpPr>
        <p:spPr bwMode="auto">
          <a:xfrm>
            <a:off x="5349875" y="6469063"/>
            <a:ext cx="39703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500">
                <a:solidFill>
                  <a:srgbClr val="000000"/>
                </a:solidFill>
                <a:latin typeface="Calibri" charset="0"/>
              </a:rPr>
              <a:t>Agarwal et al. </a:t>
            </a:r>
            <a:r>
              <a:rPr lang="en-US" sz="1500" i="1">
                <a:solidFill>
                  <a:srgbClr val="000000"/>
                </a:solidFill>
                <a:latin typeface="Calibri" charset="0"/>
              </a:rPr>
              <a:t>Am Heart J</a:t>
            </a:r>
            <a:r>
              <a:rPr lang="en-US" sz="1500">
                <a:solidFill>
                  <a:srgbClr val="000000"/>
                </a:solidFill>
                <a:latin typeface="Calibri" charset="0"/>
              </a:rPr>
              <a:t> 2011;162:201-13</a:t>
            </a:r>
          </a:p>
        </p:txBody>
      </p:sp>
      <p:sp>
        <p:nvSpPr>
          <p:cNvPr id="6" name="Rectangle 5"/>
          <p:cNvSpPr/>
          <p:nvPr/>
        </p:nvSpPr>
        <p:spPr>
          <a:xfrm>
            <a:off x="4479925" y="4711700"/>
            <a:ext cx="2446338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spcAft>
                <a:spcPts val="600"/>
              </a:spcAft>
              <a:buFont typeface="Arial" charset="0"/>
              <a:buNone/>
            </a:pPr>
            <a:endParaRPr lang="en-CA" sz="21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5896" name="TextBox 6"/>
          <p:cNvSpPr txBox="1">
            <a:spLocks noChangeArrowheads="1"/>
          </p:cNvSpPr>
          <p:nvPr/>
        </p:nvSpPr>
        <p:spPr bwMode="auto">
          <a:xfrm>
            <a:off x="7835900" y="1793875"/>
            <a:ext cx="1271588" cy="677863"/>
          </a:xfrm>
          <a:prstGeom prst="rect">
            <a:avLst/>
          </a:prstGeom>
          <a:solidFill>
            <a:srgbClr val="E16C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"/>
              </a:spcAft>
              <a:buFont typeface="Arial" charset="0"/>
              <a:buNone/>
            </a:pPr>
            <a:r>
              <a:rPr lang="en-US" sz="1200" b="1">
                <a:solidFill>
                  <a:srgbClr val="000000"/>
                </a:solidFill>
                <a:latin typeface="Calibri" charset="0"/>
              </a:rPr>
              <a:t>RIOCIGUT (oral)</a:t>
            </a:r>
          </a:p>
          <a:p>
            <a:pPr eaLnBrk="1" hangingPunct="1">
              <a:spcAft>
                <a:spcPts val="100"/>
              </a:spcAft>
              <a:buFont typeface="Arial" charset="0"/>
              <a:buChar char="•"/>
            </a:pPr>
            <a:r>
              <a:rPr lang="en-US" sz="1200" b="1">
                <a:solidFill>
                  <a:srgbClr val="000000"/>
                </a:solidFill>
                <a:latin typeface="Calibri" charset="0"/>
              </a:rPr>
              <a:t>-</a:t>
            </a:r>
            <a:r>
              <a:rPr lang="en-US" sz="1200">
                <a:solidFill>
                  <a:srgbClr val="000000"/>
                </a:solidFill>
                <a:latin typeface="Calibri" charset="0"/>
              </a:rPr>
              <a:t>443 Patients</a:t>
            </a:r>
          </a:p>
          <a:p>
            <a:pPr eaLnBrk="1" hangingPunct="1">
              <a:spcAft>
                <a:spcPts val="100"/>
              </a:spcAft>
              <a:buFont typeface="Arial" charset="0"/>
              <a:buChar char="•"/>
            </a:pPr>
            <a:r>
              <a:rPr lang="en-US" sz="1200">
                <a:solidFill>
                  <a:srgbClr val="000000"/>
                </a:solidFill>
                <a:latin typeface="Calibri" charset="0"/>
              </a:rPr>
              <a:t>-Class I-IV</a:t>
            </a:r>
          </a:p>
        </p:txBody>
      </p:sp>
      <p:sp>
        <p:nvSpPr>
          <p:cNvPr id="165897" name="TextBox 7"/>
          <p:cNvSpPr txBox="1">
            <a:spLocks noChangeArrowheads="1"/>
          </p:cNvSpPr>
          <p:nvPr/>
        </p:nvSpPr>
        <p:spPr bwMode="auto">
          <a:xfrm>
            <a:off x="7572375" y="995363"/>
            <a:ext cx="1547813" cy="652462"/>
          </a:xfrm>
          <a:prstGeom prst="rect">
            <a:avLst/>
          </a:prstGeom>
          <a:solidFill>
            <a:srgbClr val="26FF2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1200" b="1">
                <a:solidFill>
                  <a:srgbClr val="000000"/>
                </a:solidFill>
                <a:latin typeface="Calibri" charset="0"/>
              </a:rPr>
              <a:t>MACITENTAN (oral)</a:t>
            </a:r>
          </a:p>
          <a:p>
            <a:pPr eaLnBrk="1" hangingPunct="1">
              <a:buFont typeface="Arial" charset="0"/>
              <a:buChar char="•"/>
            </a:pPr>
            <a:r>
              <a:rPr lang="en-US" sz="1200">
                <a:solidFill>
                  <a:srgbClr val="000000"/>
                </a:solidFill>
                <a:latin typeface="Calibri" charset="0"/>
              </a:rPr>
              <a:t>-742 Patients</a:t>
            </a:r>
          </a:p>
          <a:p>
            <a:pPr eaLnBrk="1" hangingPunct="1">
              <a:buFont typeface="Arial" charset="0"/>
              <a:buChar char="•"/>
            </a:pPr>
            <a:r>
              <a:rPr lang="en-US" sz="1200">
                <a:solidFill>
                  <a:srgbClr val="000000"/>
                </a:solidFill>
                <a:latin typeface="Calibri" charset="0"/>
              </a:rPr>
              <a:t>-Class I-IV</a:t>
            </a:r>
          </a:p>
        </p:txBody>
      </p:sp>
      <p:sp>
        <p:nvSpPr>
          <p:cNvPr id="165898" name="TextBox 8"/>
          <p:cNvSpPr txBox="1">
            <a:spLocks noChangeArrowheads="1"/>
          </p:cNvSpPr>
          <p:nvPr/>
        </p:nvSpPr>
        <p:spPr bwMode="auto">
          <a:xfrm>
            <a:off x="8135938" y="2867025"/>
            <a:ext cx="495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 b="1">
                <a:latin typeface="Calibri" charset="0"/>
              </a:rPr>
              <a:t>2013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>
            <a:extLst>
              <a:ext uri="{FF2B5EF4-FFF2-40B4-BE49-F238E27FC236}">
                <a16:creationId xmlns:a16="http://schemas.microsoft.com/office/drawing/2014/main" id="{3527E3AF-AC60-09B9-7C6E-56DE68BB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200" b="0">
                <a:ea typeface="ＭＳ Ｐゴシック" charset="0"/>
                <a:cs typeface="ＭＳ Ｐゴシック" charset="0"/>
              </a:rPr>
              <a:t>Definitions</a:t>
            </a:r>
            <a:endParaRPr lang="en-US" b="0">
              <a:ea typeface="ＭＳ Ｐゴシック" charset="0"/>
              <a:cs typeface="ＭＳ Ｐゴシック" charset="0"/>
            </a:endParaRPr>
          </a:p>
        </p:txBody>
      </p:sp>
      <p:pic>
        <p:nvPicPr>
          <p:cNvPr id="18434" name="Picture 5" descr="http://www.buzzle.com/img/articleImages/426566-41216-52.jpg">
            <a:extLst>
              <a:ext uri="{FF2B5EF4-FFF2-40B4-BE49-F238E27FC236}">
                <a16:creationId xmlns:a16="http://schemas.microsoft.com/office/drawing/2014/main" id="{2A3BFF34-9896-B5E1-837B-A529B949E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1752600"/>
            <a:ext cx="2828925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6">
            <a:extLst>
              <a:ext uri="{FF2B5EF4-FFF2-40B4-BE49-F238E27FC236}">
                <a16:creationId xmlns:a16="http://schemas.microsoft.com/office/drawing/2014/main" id="{7F51F7C4-0300-98E7-1D1B-24CDA9AA9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7475" y="5476875"/>
            <a:ext cx="3829050" cy="123825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8436" name="Rectangle 7">
            <a:extLst>
              <a:ext uri="{FF2B5EF4-FFF2-40B4-BE49-F238E27FC236}">
                <a16:creationId xmlns:a16="http://schemas.microsoft.com/office/drawing/2014/main" id="{402EDA57-357D-B624-4954-2DD49A777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0" y="3663950"/>
            <a:ext cx="695325" cy="181292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8437" name="Rectangle 8">
            <a:extLst>
              <a:ext uri="{FF2B5EF4-FFF2-40B4-BE49-F238E27FC236}">
                <a16:creationId xmlns:a16="http://schemas.microsoft.com/office/drawing/2014/main" id="{81F3BE3B-105E-E53B-56CF-0E26269ED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875" y="4781550"/>
            <a:ext cx="695325" cy="69532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8438" name="Rectangle 9">
            <a:extLst>
              <a:ext uri="{FF2B5EF4-FFF2-40B4-BE49-F238E27FC236}">
                <a16:creationId xmlns:a16="http://schemas.microsoft.com/office/drawing/2014/main" id="{28760A90-6B60-C18B-BF0D-DC4E7D40B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8925" y="4060825"/>
            <a:ext cx="695325" cy="72072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321547" name="Picture 11" descr="A_blood_pressure_cuff_100615-215069-866009">
            <a:extLst>
              <a:ext uri="{FF2B5EF4-FFF2-40B4-BE49-F238E27FC236}">
                <a16:creationId xmlns:a16="http://schemas.microsoft.com/office/drawing/2014/main" id="{5FB1608E-0DA3-D2C6-473A-B04C9F491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2603500"/>
            <a:ext cx="172085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1548" name="Line 12">
            <a:extLst>
              <a:ext uri="{FF2B5EF4-FFF2-40B4-BE49-F238E27FC236}">
                <a16:creationId xmlns:a16="http://schemas.microsoft.com/office/drawing/2014/main" id="{2E7C4424-D8CE-BBBA-F2EB-A9E3BB746C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92325" y="2949575"/>
            <a:ext cx="1308100" cy="4794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1" name="Rectangle 13">
            <a:extLst>
              <a:ext uri="{FF2B5EF4-FFF2-40B4-BE49-F238E27FC236}">
                <a16:creationId xmlns:a16="http://schemas.microsoft.com/office/drawing/2014/main" id="{70E781D7-A579-FB76-EC8D-30FC5A6D1D60}"/>
              </a:ext>
            </a:extLst>
          </p:cNvPr>
          <p:cNvSpPr>
            <a:spLocks noChangeArrowheads="1"/>
          </p:cNvSpPr>
          <p:nvPr/>
        </p:nvSpPr>
        <p:spPr bwMode="auto">
          <a:xfrm rot="-2590184">
            <a:off x="5226050" y="3578225"/>
            <a:ext cx="695325" cy="207963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8442" name="Rectangle 14">
            <a:extLst>
              <a:ext uri="{FF2B5EF4-FFF2-40B4-BE49-F238E27FC236}">
                <a16:creationId xmlns:a16="http://schemas.microsoft.com/office/drawing/2014/main" id="{391CC9AF-167B-709A-341A-FA7341D145DD}"/>
              </a:ext>
            </a:extLst>
          </p:cNvPr>
          <p:cNvSpPr>
            <a:spLocks noChangeArrowheads="1"/>
          </p:cNvSpPr>
          <p:nvPr/>
        </p:nvSpPr>
        <p:spPr bwMode="auto">
          <a:xfrm rot="2934512">
            <a:off x="3317875" y="4732338"/>
            <a:ext cx="695325" cy="20955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FDAD35-A47B-0526-79C6-4403148DC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0" y="1625600"/>
            <a:ext cx="2387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800000"/>
                </a:solidFill>
              </a:rPr>
              <a:t>Pulmonary hypertension = High pressures in the pulmonary arteries (</a:t>
            </a:r>
            <a:r>
              <a:rPr lang="en-US" altLang="en-US" dirty="0" err="1">
                <a:solidFill>
                  <a:srgbClr val="800000"/>
                </a:solidFill>
              </a:rPr>
              <a:t>mPAP</a:t>
            </a:r>
            <a:r>
              <a:rPr lang="en-US" altLang="en-US" dirty="0">
                <a:solidFill>
                  <a:srgbClr val="800000"/>
                </a:solidFill>
              </a:rPr>
              <a:t> &gt; 20 mmHg)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C485A94-584F-6360-B4FE-FF20D7891B35}"/>
              </a:ext>
            </a:extLst>
          </p:cNvPr>
          <p:cNvGrpSpPr/>
          <p:nvPr/>
        </p:nvGrpSpPr>
        <p:grpSpPr>
          <a:xfrm>
            <a:off x="5803738" y="4262706"/>
            <a:ext cx="2867358" cy="1833294"/>
            <a:chOff x="5803738" y="4262706"/>
            <a:chExt cx="2867358" cy="18332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D60778-BCC2-5CA0-45DA-D53F9C1902DC}"/>
                </a:ext>
              </a:extLst>
            </p:cNvPr>
            <p:cNvSpPr txBox="1"/>
            <p:nvPr/>
          </p:nvSpPr>
          <p:spPr>
            <a:xfrm>
              <a:off x="6666764" y="4387840"/>
              <a:ext cx="2004332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By comparison, normal BP is 120/80 mmHg</a:t>
              </a:r>
            </a:p>
            <a:p>
              <a:r>
                <a:rPr lang="en-US" dirty="0">
                  <a:solidFill>
                    <a:srgbClr val="C00000"/>
                  </a:solidFill>
                </a:rPr>
                <a:t>(MAP ~ 90 mmHg) </a:t>
              </a:r>
            </a:p>
          </p:txBody>
        </p:sp>
        <p:sp>
          <p:nvSpPr>
            <p:cNvPr id="5" name="Line 12">
              <a:extLst>
                <a:ext uri="{FF2B5EF4-FFF2-40B4-BE49-F238E27FC236}">
                  <a16:creationId xmlns:a16="http://schemas.microsoft.com/office/drawing/2014/main" id="{C7906BD0-573D-1778-82DA-4681879782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803738" y="4262706"/>
              <a:ext cx="701733" cy="86710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4988" y="417513"/>
            <a:ext cx="8936037" cy="1143000"/>
          </a:xfrm>
        </p:spPr>
        <p:txBody>
          <a:bodyPr anchor="ctr"/>
          <a:lstStyle/>
          <a:p>
            <a:r>
              <a:rPr lang="de-CH" sz="3400" dirty="0" err="1">
                <a:latin typeface="Arial" charset="0"/>
                <a:ea typeface="ＭＳ Ｐゴシック" charset="0"/>
                <a:cs typeface="ＭＳ Ｐゴシック" charset="0"/>
              </a:rPr>
              <a:t>Role</a:t>
            </a:r>
            <a:r>
              <a:rPr lang="de-CH" sz="3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CH" sz="3400" dirty="0" err="1">
                <a:latin typeface="Arial" charset="0"/>
                <a:ea typeface="ＭＳ Ｐゴシック" charset="0"/>
                <a:cs typeface="ＭＳ Ｐゴシック" charset="0"/>
              </a:rPr>
              <a:t>for</a:t>
            </a:r>
            <a:r>
              <a:rPr lang="de-CH" sz="3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CH" sz="3400" dirty="0" err="1">
                <a:latin typeface="Arial" charset="0"/>
                <a:ea typeface="ＭＳ Ｐゴシック" charset="0"/>
                <a:cs typeface="ＭＳ Ｐゴシック" charset="0"/>
              </a:rPr>
              <a:t>earlier</a:t>
            </a:r>
            <a:r>
              <a:rPr lang="de-CH" sz="3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CH" sz="3400" dirty="0" err="1">
                <a:latin typeface="Arial" charset="0"/>
                <a:ea typeface="ＭＳ Ｐゴシック" charset="0"/>
                <a:cs typeface="ＭＳ Ｐゴシック" charset="0"/>
              </a:rPr>
              <a:t>Rx</a:t>
            </a:r>
            <a:r>
              <a:rPr lang="de-CH" sz="3400" dirty="0">
                <a:latin typeface="Arial" charset="0"/>
                <a:ea typeface="ＭＳ Ｐゴシック" charset="0"/>
                <a:cs typeface="ＭＳ Ｐゴシック" charset="0"/>
              </a:rPr>
              <a:t> in PAH?</a:t>
            </a:r>
            <a:endParaRPr lang="en-GB" sz="3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2867" name="Text Box 3"/>
          <p:cNvSpPr txBox="1">
            <a:spLocks noChangeArrowheads="1"/>
          </p:cNvSpPr>
          <p:nvPr/>
        </p:nvSpPr>
        <p:spPr bwMode="auto">
          <a:xfrm>
            <a:off x="6105525" y="5362575"/>
            <a:ext cx="29670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1600"/>
              <a:t>Progressive remodelling &amp; right-heart failurein absence of treatment</a:t>
            </a:r>
            <a:r>
              <a:rPr lang="de-CH" sz="1200"/>
              <a:t> </a:t>
            </a:r>
            <a:endParaRPr lang="en-GB" sz="1200"/>
          </a:p>
        </p:txBody>
      </p:sp>
      <p:sp>
        <p:nvSpPr>
          <p:cNvPr id="292868" name="Line 4"/>
          <p:cNvSpPr>
            <a:spLocks noChangeShapeType="1"/>
          </p:cNvSpPr>
          <p:nvPr/>
        </p:nvSpPr>
        <p:spPr bwMode="auto">
          <a:xfrm>
            <a:off x="757238" y="1773238"/>
            <a:ext cx="0" cy="4319587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 type="none" w="lg" len="lg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869" name="Line 5"/>
          <p:cNvSpPr>
            <a:spLocks noChangeShapeType="1"/>
          </p:cNvSpPr>
          <p:nvPr/>
        </p:nvSpPr>
        <p:spPr bwMode="auto">
          <a:xfrm>
            <a:off x="747713" y="6083300"/>
            <a:ext cx="7781925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870" name="Line 6"/>
          <p:cNvSpPr>
            <a:spLocks noChangeShapeType="1"/>
          </p:cNvSpPr>
          <p:nvPr/>
        </p:nvSpPr>
        <p:spPr bwMode="auto">
          <a:xfrm>
            <a:off x="752475" y="2249488"/>
            <a:ext cx="7434263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292871" name="Freeform 7"/>
          <p:cNvSpPr>
            <a:spLocks/>
          </p:cNvSpPr>
          <p:nvPr/>
        </p:nvSpPr>
        <p:spPr bwMode="auto">
          <a:xfrm>
            <a:off x="4340225" y="4419600"/>
            <a:ext cx="3127375" cy="931863"/>
          </a:xfrm>
          <a:custGeom>
            <a:avLst/>
            <a:gdLst>
              <a:gd name="T0" fmla="*/ 0 w 1970"/>
              <a:gd name="T1" fmla="*/ 0 h 587"/>
              <a:gd name="T2" fmla="*/ 2147483647 w 1970"/>
              <a:gd name="T3" fmla="*/ 2147483647 h 587"/>
              <a:gd name="T4" fmla="*/ 2147483647 w 1970"/>
              <a:gd name="T5" fmla="*/ 2147483647 h 587"/>
              <a:gd name="T6" fmla="*/ 2147483647 w 1970"/>
              <a:gd name="T7" fmla="*/ 2147483647 h 587"/>
              <a:gd name="T8" fmla="*/ 2147483647 w 1970"/>
              <a:gd name="T9" fmla="*/ 2147483647 h 587"/>
              <a:gd name="T10" fmla="*/ 2147483647 w 1970"/>
              <a:gd name="T11" fmla="*/ 2147483647 h 58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70"/>
              <a:gd name="T19" fmla="*/ 0 h 587"/>
              <a:gd name="T20" fmla="*/ 1970 w 1970"/>
              <a:gd name="T21" fmla="*/ 587 h 58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70" h="587">
                <a:moveTo>
                  <a:pt x="0" y="0"/>
                </a:moveTo>
                <a:cubicBezTo>
                  <a:pt x="58" y="16"/>
                  <a:pt x="194" y="48"/>
                  <a:pt x="341" y="94"/>
                </a:cubicBezTo>
                <a:cubicBezTo>
                  <a:pt x="488" y="140"/>
                  <a:pt x="709" y="225"/>
                  <a:pt x="879" y="279"/>
                </a:cubicBezTo>
                <a:cubicBezTo>
                  <a:pt x="1049" y="333"/>
                  <a:pt x="1225" y="379"/>
                  <a:pt x="1360" y="416"/>
                </a:cubicBezTo>
                <a:cubicBezTo>
                  <a:pt x="1495" y="453"/>
                  <a:pt x="1586" y="476"/>
                  <a:pt x="1688" y="504"/>
                </a:cubicBezTo>
                <a:cubicBezTo>
                  <a:pt x="1790" y="532"/>
                  <a:pt x="1911" y="570"/>
                  <a:pt x="1970" y="587"/>
                </a:cubicBezTo>
              </a:path>
            </a:pathLst>
          </a:custGeom>
          <a:noFill/>
          <a:ln w="28575">
            <a:solidFill>
              <a:srgbClr val="9933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n-US">
              <a:latin typeface="Univers" charset="0"/>
            </a:endParaRPr>
          </a:p>
        </p:txBody>
      </p:sp>
      <p:sp>
        <p:nvSpPr>
          <p:cNvPr id="292872" name="Text Box 8"/>
          <p:cNvSpPr txBox="1">
            <a:spLocks noChangeArrowheads="1"/>
          </p:cNvSpPr>
          <p:nvPr/>
        </p:nvSpPr>
        <p:spPr bwMode="auto">
          <a:xfrm>
            <a:off x="3427413" y="6111875"/>
            <a:ext cx="22875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>
                <a:latin typeface="Univers" charset="0"/>
              </a:rPr>
              <a:t>Time</a:t>
            </a:r>
            <a:endParaRPr lang="en-GB">
              <a:latin typeface="Univers" charset="0"/>
            </a:endParaRPr>
          </a:p>
        </p:txBody>
      </p:sp>
      <p:sp>
        <p:nvSpPr>
          <p:cNvPr id="292873" name="Text Box 20"/>
          <p:cNvSpPr txBox="1">
            <a:spLocks noChangeArrowheads="1"/>
          </p:cNvSpPr>
          <p:nvPr/>
        </p:nvSpPr>
        <p:spPr bwMode="auto">
          <a:xfrm rot="-5400000">
            <a:off x="-1139031" y="3917157"/>
            <a:ext cx="31194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2000"/>
              <a:t>Functional capacity</a:t>
            </a:r>
            <a:endParaRPr lang="en-GB" sz="2000"/>
          </a:p>
        </p:txBody>
      </p:sp>
      <p:sp>
        <p:nvSpPr>
          <p:cNvPr id="292874" name="Text Box 21"/>
          <p:cNvSpPr txBox="1">
            <a:spLocks noChangeArrowheads="1"/>
          </p:cNvSpPr>
          <p:nvPr/>
        </p:nvSpPr>
        <p:spPr bwMode="auto">
          <a:xfrm>
            <a:off x="3438525" y="1878013"/>
            <a:ext cx="38401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CH" sz="2000">
                <a:solidFill>
                  <a:srgbClr val="333399"/>
                </a:solidFill>
              </a:rPr>
              <a:t>No functional impairment</a:t>
            </a:r>
            <a:endParaRPr lang="en-GB" sz="2000">
              <a:solidFill>
                <a:srgbClr val="333399"/>
              </a:solidFill>
            </a:endParaRPr>
          </a:p>
        </p:txBody>
      </p:sp>
      <p:sp>
        <p:nvSpPr>
          <p:cNvPr id="292875" name="Text Box 18"/>
          <p:cNvSpPr txBox="1">
            <a:spLocks noChangeArrowheads="1"/>
          </p:cNvSpPr>
          <p:nvPr/>
        </p:nvSpPr>
        <p:spPr bwMode="auto">
          <a:xfrm>
            <a:off x="3281363" y="3386138"/>
            <a:ext cx="22875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CH" sz="1800">
              <a:latin typeface="Univers" charset="0"/>
            </a:endParaRPr>
          </a:p>
        </p:txBody>
      </p:sp>
      <p:sp>
        <p:nvSpPr>
          <p:cNvPr id="598028" name="Freeform 22"/>
          <p:cNvSpPr>
            <a:spLocks/>
          </p:cNvSpPr>
          <p:nvPr/>
        </p:nvSpPr>
        <p:spPr bwMode="auto">
          <a:xfrm>
            <a:off x="787400" y="2246313"/>
            <a:ext cx="4216400" cy="731837"/>
          </a:xfrm>
          <a:custGeom>
            <a:avLst/>
            <a:gdLst>
              <a:gd name="T0" fmla="*/ 0 w 2656"/>
              <a:gd name="T1" fmla="*/ 2147483647 h 461"/>
              <a:gd name="T2" fmla="*/ 2147483647 w 2656"/>
              <a:gd name="T3" fmla="*/ 2147483647 h 461"/>
              <a:gd name="T4" fmla="*/ 2147483647 w 2656"/>
              <a:gd name="T5" fmla="*/ 2147483647 h 461"/>
              <a:gd name="T6" fmla="*/ 2147483647 w 2656"/>
              <a:gd name="T7" fmla="*/ 2147483647 h 461"/>
              <a:gd name="T8" fmla="*/ 2147483647 w 2656"/>
              <a:gd name="T9" fmla="*/ 2147483647 h 461"/>
              <a:gd name="T10" fmla="*/ 2147483647 w 2656"/>
              <a:gd name="T11" fmla="*/ 2147483647 h 461"/>
              <a:gd name="T12" fmla="*/ 2147483647 w 2656"/>
              <a:gd name="T13" fmla="*/ 2147483647 h 461"/>
              <a:gd name="T14" fmla="*/ 2147483647 w 2656"/>
              <a:gd name="T15" fmla="*/ 2147483647 h 46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656"/>
              <a:gd name="T25" fmla="*/ 0 h 461"/>
              <a:gd name="T26" fmla="*/ 2656 w 2656"/>
              <a:gd name="T27" fmla="*/ 461 h 46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56" h="461">
                <a:moveTo>
                  <a:pt x="0" y="9"/>
                </a:moveTo>
                <a:cubicBezTo>
                  <a:pt x="24" y="9"/>
                  <a:pt x="79" y="0"/>
                  <a:pt x="144" y="17"/>
                </a:cubicBezTo>
                <a:cubicBezTo>
                  <a:pt x="209" y="34"/>
                  <a:pt x="273" y="49"/>
                  <a:pt x="392" y="113"/>
                </a:cubicBezTo>
                <a:cubicBezTo>
                  <a:pt x="511" y="177"/>
                  <a:pt x="666" y="342"/>
                  <a:pt x="859" y="399"/>
                </a:cubicBezTo>
                <a:cubicBezTo>
                  <a:pt x="1052" y="456"/>
                  <a:pt x="1342" y="449"/>
                  <a:pt x="1551" y="455"/>
                </a:cubicBezTo>
                <a:cubicBezTo>
                  <a:pt x="1760" y="461"/>
                  <a:pt x="1967" y="450"/>
                  <a:pt x="2112" y="433"/>
                </a:cubicBezTo>
                <a:cubicBezTo>
                  <a:pt x="2257" y="416"/>
                  <a:pt x="2333" y="384"/>
                  <a:pt x="2424" y="353"/>
                </a:cubicBezTo>
                <a:cubicBezTo>
                  <a:pt x="2515" y="322"/>
                  <a:pt x="2608" y="271"/>
                  <a:pt x="2656" y="249"/>
                </a:cubicBezTo>
              </a:path>
            </a:pathLst>
          </a:cu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n-US">
              <a:latin typeface="Univers" charset="0"/>
            </a:endParaRPr>
          </a:p>
        </p:txBody>
      </p:sp>
      <p:sp>
        <p:nvSpPr>
          <p:cNvPr id="292877" name="Freeform 25"/>
          <p:cNvSpPr>
            <a:spLocks/>
          </p:cNvSpPr>
          <p:nvPr/>
        </p:nvSpPr>
        <p:spPr bwMode="auto">
          <a:xfrm>
            <a:off x="1449388" y="2444750"/>
            <a:ext cx="6983412" cy="2124075"/>
          </a:xfrm>
          <a:custGeom>
            <a:avLst/>
            <a:gdLst>
              <a:gd name="T0" fmla="*/ 0 w 4399"/>
              <a:gd name="T1" fmla="*/ 0 h 1338"/>
              <a:gd name="T2" fmla="*/ 2147483647 w 4399"/>
              <a:gd name="T3" fmla="*/ 2147483647 h 1338"/>
              <a:gd name="T4" fmla="*/ 2147483647 w 4399"/>
              <a:gd name="T5" fmla="*/ 2147483647 h 1338"/>
              <a:gd name="T6" fmla="*/ 2147483647 w 4399"/>
              <a:gd name="T7" fmla="*/ 2147483647 h 1338"/>
              <a:gd name="T8" fmla="*/ 2147483647 w 4399"/>
              <a:gd name="T9" fmla="*/ 2147483647 h 13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99"/>
              <a:gd name="T16" fmla="*/ 0 h 1338"/>
              <a:gd name="T17" fmla="*/ 4399 w 4399"/>
              <a:gd name="T18" fmla="*/ 1338 h 13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99" h="1338">
                <a:moveTo>
                  <a:pt x="0" y="0"/>
                </a:moveTo>
                <a:cubicBezTo>
                  <a:pt x="384" y="347"/>
                  <a:pt x="768" y="695"/>
                  <a:pt x="1049" y="895"/>
                </a:cubicBezTo>
                <a:cubicBezTo>
                  <a:pt x="1331" y="1095"/>
                  <a:pt x="1442" y="1127"/>
                  <a:pt x="1691" y="1197"/>
                </a:cubicBezTo>
                <a:cubicBezTo>
                  <a:pt x="1940" y="1267"/>
                  <a:pt x="2092" y="1296"/>
                  <a:pt x="2543" y="1317"/>
                </a:cubicBezTo>
                <a:cubicBezTo>
                  <a:pt x="2994" y="1338"/>
                  <a:pt x="4090" y="1324"/>
                  <a:pt x="4399" y="1325"/>
                </a:cubicBezTo>
              </a:path>
            </a:pathLst>
          </a:cu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n-US">
              <a:latin typeface="Univers" charset="0"/>
            </a:endParaRPr>
          </a:p>
        </p:txBody>
      </p:sp>
      <p:grpSp>
        <p:nvGrpSpPr>
          <p:cNvPr id="292878" name="Group 14"/>
          <p:cNvGrpSpPr>
            <a:grpSpLocks/>
          </p:cNvGrpSpPr>
          <p:nvPr/>
        </p:nvGrpSpPr>
        <p:grpSpPr bwMode="auto">
          <a:xfrm>
            <a:off x="3297238" y="3873500"/>
            <a:ext cx="4576762" cy="1982788"/>
            <a:chOff x="2077" y="2440"/>
            <a:chExt cx="2883" cy="1249"/>
          </a:xfrm>
        </p:grpSpPr>
        <p:sp>
          <p:nvSpPr>
            <p:cNvPr id="292879" name="Line 9"/>
            <p:cNvSpPr>
              <a:spLocks noChangeShapeType="1"/>
            </p:cNvSpPr>
            <p:nvPr/>
          </p:nvSpPr>
          <p:spPr bwMode="auto">
            <a:xfrm flipV="1">
              <a:off x="2813" y="2819"/>
              <a:ext cx="0" cy="732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92880" name="Text Box 11"/>
            <p:cNvSpPr txBox="1">
              <a:spLocks noChangeArrowheads="1"/>
            </p:cNvSpPr>
            <p:nvPr/>
          </p:nvSpPr>
          <p:spPr bwMode="auto">
            <a:xfrm>
              <a:off x="2077" y="3497"/>
              <a:ext cx="175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CH" sz="2000">
                  <a:latin typeface="Univers" charset="0"/>
                </a:rPr>
                <a:t>Intervention</a:t>
              </a:r>
              <a:endParaRPr lang="en-GB" sz="2000">
                <a:latin typeface="Univers" charset="0"/>
              </a:endParaRPr>
            </a:p>
          </p:txBody>
        </p:sp>
        <p:sp>
          <p:nvSpPr>
            <p:cNvPr id="292881" name="Freeform 27"/>
            <p:cNvSpPr>
              <a:spLocks/>
            </p:cNvSpPr>
            <p:nvPr/>
          </p:nvSpPr>
          <p:spPr bwMode="auto">
            <a:xfrm>
              <a:off x="2696" y="2440"/>
              <a:ext cx="2264" cy="324"/>
            </a:xfrm>
            <a:custGeom>
              <a:avLst/>
              <a:gdLst>
                <a:gd name="T0" fmla="*/ 0 w 2264"/>
                <a:gd name="T1" fmla="*/ 2147483647 h 324"/>
                <a:gd name="T2" fmla="*/ 2147483647 w 2264"/>
                <a:gd name="T3" fmla="*/ 2147483647 h 324"/>
                <a:gd name="T4" fmla="*/ 2147483647 w 2264"/>
                <a:gd name="T5" fmla="*/ 2147483647 h 324"/>
                <a:gd name="T6" fmla="*/ 2147483647 w 2264"/>
                <a:gd name="T7" fmla="*/ 0 h 3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64"/>
                <a:gd name="T13" fmla="*/ 0 h 324"/>
                <a:gd name="T14" fmla="*/ 2264 w 2264"/>
                <a:gd name="T15" fmla="*/ 324 h 3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64" h="324">
                  <a:moveTo>
                    <a:pt x="0" y="312"/>
                  </a:moveTo>
                  <a:cubicBezTo>
                    <a:pt x="237" y="318"/>
                    <a:pt x="475" y="324"/>
                    <a:pt x="720" y="312"/>
                  </a:cubicBezTo>
                  <a:cubicBezTo>
                    <a:pt x="965" y="300"/>
                    <a:pt x="1215" y="292"/>
                    <a:pt x="1472" y="240"/>
                  </a:cubicBezTo>
                  <a:cubicBezTo>
                    <a:pt x="1729" y="188"/>
                    <a:pt x="1996" y="94"/>
                    <a:pt x="2264" y="0"/>
                  </a:cubicBezTo>
                </a:path>
              </a:pathLst>
            </a:custGeom>
            <a:noFill/>
            <a:ln w="28575">
              <a:solidFill>
                <a:srgbClr val="9933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Univers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831850" y="2584450"/>
            <a:ext cx="2943225" cy="4268788"/>
            <a:chOff x="524" y="1628"/>
            <a:chExt cx="1854" cy="2689"/>
          </a:xfrm>
        </p:grpSpPr>
        <p:grpSp>
          <p:nvGrpSpPr>
            <p:cNvPr id="292883" name="Group 19"/>
            <p:cNvGrpSpPr>
              <a:grpSpLocks/>
            </p:cNvGrpSpPr>
            <p:nvPr/>
          </p:nvGrpSpPr>
          <p:grpSpPr bwMode="auto">
            <a:xfrm>
              <a:off x="744" y="1628"/>
              <a:ext cx="1634" cy="1554"/>
              <a:chOff x="744" y="1628"/>
              <a:chExt cx="1634" cy="1554"/>
            </a:xfrm>
          </p:grpSpPr>
          <p:sp>
            <p:nvSpPr>
              <p:cNvPr id="292884" name="Text Box 10"/>
              <p:cNvSpPr txBox="1">
                <a:spLocks noChangeArrowheads="1"/>
              </p:cNvSpPr>
              <p:nvPr/>
            </p:nvSpPr>
            <p:spPr bwMode="auto">
              <a:xfrm>
                <a:off x="744" y="2990"/>
                <a:ext cx="163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de-CH" sz="2000"/>
                  <a:t>Early intervention</a:t>
                </a:r>
                <a:endParaRPr lang="en-GB" sz="2000"/>
              </a:p>
            </p:txBody>
          </p:sp>
          <p:sp>
            <p:nvSpPr>
              <p:cNvPr id="292885" name="Line 26"/>
              <p:cNvSpPr>
                <a:spLocks noChangeShapeType="1"/>
              </p:cNvSpPr>
              <p:nvPr/>
            </p:nvSpPr>
            <p:spPr bwMode="auto">
              <a:xfrm flipV="1">
                <a:off x="1029" y="1628"/>
                <a:ext cx="0" cy="1198"/>
              </a:xfrm>
              <a:prstGeom prst="line">
                <a:avLst/>
              </a:prstGeom>
              <a:noFill/>
              <a:ln w="57150">
                <a:solidFill>
                  <a:schemeClr val="tx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endParaRPr lang="en-US"/>
              </a:p>
            </p:txBody>
          </p:sp>
        </p:grpSp>
        <p:pic>
          <p:nvPicPr>
            <p:cNvPr id="292886" name="Picture 5" descr="Tra-ModTM7-Slide-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" y="3264"/>
              <a:ext cx="1060" cy="1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0432" name="Picture 6" descr="Tra-ModTM7-Slide-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5132388"/>
            <a:ext cx="1616075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88" name="Text Box 23"/>
          <p:cNvSpPr txBox="1">
            <a:spLocks noChangeArrowheads="1"/>
          </p:cNvSpPr>
          <p:nvPr/>
        </p:nvSpPr>
        <p:spPr bwMode="auto">
          <a:xfrm>
            <a:off x="6019800" y="6324600"/>
            <a:ext cx="2647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1800"/>
              <a:t>Irreversible disease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80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n a blue background&#10;&#10;Description automatically generated">
            <a:extLst>
              <a:ext uri="{FF2B5EF4-FFF2-40B4-BE49-F238E27FC236}">
                <a16:creationId xmlns:a16="http://schemas.microsoft.com/office/drawing/2014/main" id="{1EA05B4E-AB0F-F945-C5FC-59AA42F0B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39"/>
            <a:ext cx="9157292" cy="684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13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3E8EC-5FAD-A67B-6B15-E5FF26C8A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up: How do we know the meds are working?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91FCCC-E48C-1EA5-4157-D7EE002C9E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You feel better!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160C6B-4B84-361E-B984-BD38B103476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WHO Functional class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5483F8-A453-300D-24C5-34CE0B359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815" y="2890837"/>
            <a:ext cx="4926686" cy="2952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5FC9D7-F2EB-6C57-85F0-6B4D5CCDB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63" y="3110763"/>
            <a:ext cx="2060575" cy="251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483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A70D8-4DD3-B839-9CB5-BB8AAD11A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up: How do we know the meds are working?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04F8D-7DAB-DCA8-36B5-9BCFBE0059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2. You walk farther!</a:t>
            </a:r>
          </a:p>
          <a:p>
            <a:endParaRPr lang="en-US" dirty="0"/>
          </a:p>
          <a:p>
            <a:r>
              <a:rPr lang="en-US" dirty="0"/>
              <a:t>Six minute walk target 440 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D7B307-17C8-3259-9408-BB75E0F8F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640" y="2534972"/>
            <a:ext cx="3960159" cy="238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18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89A27-B1D6-2A1A-7193-F5E4B14F3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82A81-1F8D-CF48-BB19-023E08E40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up: How do we know the meds are working?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13F8D-118D-C4D1-75FA-61976480B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2081213"/>
            <a:ext cx="4038599" cy="4044950"/>
          </a:xfrm>
        </p:spPr>
        <p:txBody>
          <a:bodyPr/>
          <a:lstStyle/>
          <a:p>
            <a:r>
              <a:rPr lang="en-US" dirty="0"/>
              <a:t>3. Your blood tests are better</a:t>
            </a:r>
          </a:p>
          <a:p>
            <a:endParaRPr lang="en-US" dirty="0"/>
          </a:p>
          <a:p>
            <a:r>
              <a:rPr lang="en-US" dirty="0"/>
              <a:t>BNP &lt; 100 </a:t>
            </a:r>
            <a:r>
              <a:rPr lang="en-US" dirty="0" err="1"/>
              <a:t>pg</a:t>
            </a:r>
            <a:r>
              <a:rPr lang="en-US" dirty="0"/>
              <a:t>/mL</a:t>
            </a:r>
          </a:p>
          <a:p>
            <a:r>
              <a:rPr lang="en-US" dirty="0"/>
              <a:t>NT-</a:t>
            </a:r>
            <a:r>
              <a:rPr lang="en-US" dirty="0" err="1"/>
              <a:t>proBNP</a:t>
            </a:r>
            <a:r>
              <a:rPr lang="en-US" dirty="0"/>
              <a:t> &lt; 300 </a:t>
            </a:r>
            <a:r>
              <a:rPr lang="en-US" dirty="0" err="1"/>
              <a:t>pg</a:t>
            </a:r>
            <a:r>
              <a:rPr lang="en-US" dirty="0"/>
              <a:t>/mL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474143-3E3E-3800-75AB-1E1998FBFEC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1BA1A-8230-CA66-50F5-619C82FC8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596" y="2489201"/>
            <a:ext cx="3990203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991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D8A5CE8-23B5-234E-91FA-DCC947C42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up: How do we know the meds are working?  Follow up echo</a:t>
            </a:r>
          </a:p>
        </p:txBody>
      </p:sp>
      <p:pic>
        <p:nvPicPr>
          <p:cNvPr id="11" name="IMG_3959">
            <a:hlinkClick r:id="" action="ppaction://media"/>
            <a:extLst>
              <a:ext uri="{FF2B5EF4-FFF2-40B4-BE49-F238E27FC236}">
                <a16:creationId xmlns:a16="http://schemas.microsoft.com/office/drawing/2014/main" id="{816348FE-0DB6-CCD7-B68B-92535B1386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1989" y="1666869"/>
            <a:ext cx="2920011" cy="5191131"/>
          </a:xfrm>
          <a:prstGeom prst="rect">
            <a:avLst/>
          </a:prstGeom>
        </p:spPr>
      </p:pic>
      <p:pic>
        <p:nvPicPr>
          <p:cNvPr id="12" name="IMG_3956">
            <a:hlinkClick r:id="" action="ppaction://media"/>
            <a:extLst>
              <a:ext uri="{FF2B5EF4-FFF2-40B4-BE49-F238E27FC236}">
                <a16:creationId xmlns:a16="http://schemas.microsoft.com/office/drawing/2014/main" id="{485B31D9-35F4-8B69-9C1F-251830FFDFA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72611" y="1666869"/>
            <a:ext cx="3117801" cy="554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3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69ADD-056E-4401-DED1-2932B5336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563" y="638175"/>
            <a:ext cx="6653212" cy="1330325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What if the medications aren’t working?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5700B-DD55-2427-B5E9-59282738E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Follow up </a:t>
            </a:r>
            <a:r>
              <a:rPr lang="en-US" dirty="0" err="1"/>
              <a:t>catherization</a:t>
            </a:r>
            <a:r>
              <a:rPr lang="en-US" dirty="0"/>
              <a:t> is sometimes done to assess response to therapy if targets are not being achieved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If we aren’t at target</a:t>
            </a:r>
          </a:p>
          <a:p>
            <a:pPr lvl="2"/>
            <a:r>
              <a:rPr lang="en-US" dirty="0"/>
              <a:t>Add more therapy </a:t>
            </a:r>
          </a:p>
          <a:p>
            <a:pPr lvl="2"/>
            <a:r>
              <a:rPr lang="en-US" dirty="0"/>
              <a:t>Move to parenteral therapy</a:t>
            </a:r>
          </a:p>
          <a:p>
            <a:pPr lvl="1"/>
            <a:r>
              <a:rPr lang="en-US" dirty="0"/>
              <a:t>If maximal therapy isn’t enough</a:t>
            </a:r>
          </a:p>
          <a:p>
            <a:pPr lvl="2"/>
            <a:r>
              <a:rPr lang="en-US" dirty="0"/>
              <a:t>Lung transplantation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43FBED-C9C8-6FAA-D304-A8446B8F9C29}"/>
              </a:ext>
            </a:extLst>
          </p:cNvPr>
          <p:cNvSpPr txBox="1">
            <a:spLocks/>
          </p:cNvSpPr>
          <p:nvPr/>
        </p:nvSpPr>
        <p:spPr>
          <a:xfrm>
            <a:off x="817563" y="792163"/>
            <a:ext cx="6653212" cy="1176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 kern="1200" spc="30">
                <a:solidFill>
                  <a:srgbClr val="A70043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A70043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A70043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A70043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A70043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A70043"/>
                </a:solidFill>
                <a:latin typeface="Calibri" charset="0"/>
                <a:ea typeface="ＭＳ Ｐゴシック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A70043"/>
                </a:solidFill>
                <a:latin typeface="Calibri" charset="0"/>
                <a:ea typeface="ＭＳ Ｐゴシック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A70043"/>
                </a:solidFill>
                <a:latin typeface="Calibri" charset="0"/>
                <a:ea typeface="ＭＳ Ｐゴシック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A70043"/>
                </a:solidFill>
                <a:latin typeface="Calibri" charset="0"/>
                <a:ea typeface="ＭＳ Ｐゴシック" charset="-128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269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C595629E-2474-11D2-52ED-374FBFB95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100" y="0"/>
            <a:ext cx="9436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5738D98C-8BCA-FC48-BFFC-78336D386B7B}"/>
              </a:ext>
            </a:extLst>
          </p:cNvPr>
          <p:cNvSpPr>
            <a:spLocks/>
          </p:cNvSpPr>
          <p:nvPr/>
        </p:nvSpPr>
        <p:spPr bwMode="auto">
          <a:xfrm>
            <a:off x="5754688" y="1824038"/>
            <a:ext cx="411162" cy="527050"/>
          </a:xfrm>
          <a:custGeom>
            <a:avLst/>
            <a:gdLst>
              <a:gd name="T0" fmla="*/ 425181 w 43200"/>
              <a:gd name="T1" fmla="*/ 3895058 h 43200"/>
              <a:gd name="T2" fmla="*/ 195692 w 43200"/>
              <a:gd name="T3" fmla="*/ 3776472 h 43200"/>
              <a:gd name="T4" fmla="*/ 627669 w 43200"/>
              <a:gd name="T5" fmla="*/ 5192870 h 43200"/>
              <a:gd name="T6" fmla="*/ 527287 w 43200"/>
              <a:gd name="T7" fmla="*/ 5249564 h 43200"/>
              <a:gd name="T8" fmla="*/ 1492899 w 43200"/>
              <a:gd name="T9" fmla="*/ 5816473 h 43200"/>
              <a:gd name="T10" fmla="*/ 1432376 w 43200"/>
              <a:gd name="T11" fmla="*/ 5557571 h 43200"/>
              <a:gd name="T12" fmla="*/ 2611707 w 43200"/>
              <a:gd name="T13" fmla="*/ 5170849 h 43200"/>
              <a:gd name="T14" fmla="*/ 2587513 w 43200"/>
              <a:gd name="T15" fmla="*/ 5454906 h 43200"/>
              <a:gd name="T16" fmla="*/ 3092062 w 43200"/>
              <a:gd name="T17" fmla="*/ 3415491 h 43200"/>
              <a:gd name="T18" fmla="*/ 3386604 w 43200"/>
              <a:gd name="T19" fmla="*/ 4477302 h 43200"/>
              <a:gd name="T20" fmla="*/ 3786869 w 43200"/>
              <a:gd name="T21" fmla="*/ 2284628 h 43200"/>
              <a:gd name="T22" fmla="*/ 3655687 w 43200"/>
              <a:gd name="T23" fmla="*/ 2682807 h 43200"/>
              <a:gd name="T24" fmla="*/ 3472130 w 43200"/>
              <a:gd name="T25" fmla="*/ 807375 h 43200"/>
              <a:gd name="T26" fmla="*/ 3479011 w 43200"/>
              <a:gd name="T27" fmla="*/ 995453 h 43200"/>
              <a:gd name="T28" fmla="*/ 2634444 w 43200"/>
              <a:gd name="T29" fmla="*/ 588051 h 43200"/>
              <a:gd name="T30" fmla="*/ 2701667 w 43200"/>
              <a:gd name="T31" fmla="*/ 348182 h 43200"/>
              <a:gd name="T32" fmla="*/ 2005957 w 43200"/>
              <a:gd name="T33" fmla="*/ 702319 h 43200"/>
              <a:gd name="T34" fmla="*/ 2038488 w 43200"/>
              <a:gd name="T35" fmla="*/ 495500 h 43200"/>
              <a:gd name="T36" fmla="*/ 1268387 w 43200"/>
              <a:gd name="T37" fmla="*/ 772555 h 43200"/>
              <a:gd name="T38" fmla="*/ 1386168 w 43200"/>
              <a:gd name="T39" fmla="*/ 973127 h 43200"/>
              <a:gd name="T40" fmla="*/ 373900 w 43200"/>
              <a:gd name="T41" fmla="*/ 2349362 h 43200"/>
              <a:gd name="T42" fmla="*/ 353333 w 43200"/>
              <a:gd name="T43" fmla="*/ 2138213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800000"/>
          </a:solidFill>
          <a:ln w="9525" cap="flat" cmpd="sng">
            <a:solidFill>
              <a:srgbClr val="80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FCA3C95-10C8-5C36-CBA5-93F8E652A625}"/>
              </a:ext>
            </a:extLst>
          </p:cNvPr>
          <p:cNvGrpSpPr>
            <a:grpSpLocks/>
          </p:cNvGrpSpPr>
          <p:nvPr/>
        </p:nvGrpSpPr>
        <p:grpSpPr bwMode="auto">
          <a:xfrm>
            <a:off x="0" y="592138"/>
            <a:ext cx="3114675" cy="2546350"/>
            <a:chOff x="0" y="592489"/>
            <a:chExt cx="3114890" cy="254601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7B9C8DA-94B5-3992-77EF-EF2FBB7E8C6A}"/>
                </a:ext>
              </a:extLst>
            </p:cNvPr>
            <p:cNvSpPr/>
            <p:nvPr/>
          </p:nvSpPr>
          <p:spPr>
            <a:xfrm>
              <a:off x="695373" y="1054391"/>
              <a:ext cx="2419517" cy="2084116"/>
            </a:xfrm>
            <a:prstGeom prst="ellipse">
              <a:avLst/>
            </a:prstGeom>
            <a:solidFill>
              <a:schemeClr val="lt1">
                <a:alpha val="0"/>
              </a:schemeClr>
            </a:solidFill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70" name="TextBox 3">
              <a:extLst>
                <a:ext uri="{FF2B5EF4-FFF2-40B4-BE49-F238E27FC236}">
                  <a16:creationId xmlns:a16="http://schemas.microsoft.com/office/drawing/2014/main" id="{972AC77A-22CC-7C15-A54D-97248BF23E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92489"/>
              <a:ext cx="167105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/>
                <a:t>Increased resistance to flow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F95A2F5-4892-C2CA-70D6-3742D174823D}"/>
              </a:ext>
            </a:extLst>
          </p:cNvPr>
          <p:cNvGrpSpPr>
            <a:grpSpLocks/>
          </p:cNvGrpSpPr>
          <p:nvPr/>
        </p:nvGrpSpPr>
        <p:grpSpPr bwMode="auto">
          <a:xfrm>
            <a:off x="4678363" y="4216400"/>
            <a:ext cx="2754312" cy="2597150"/>
            <a:chOff x="4678948" y="4216622"/>
            <a:chExt cx="2753894" cy="259694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B896521-CEEB-42E3-6744-9C1EF486051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5175760" y="4216622"/>
              <a:ext cx="503162" cy="1988977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lg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68" name="TextBox 6">
              <a:extLst>
                <a:ext uri="{FF2B5EF4-FFF2-40B4-BE49-F238E27FC236}">
                  <a16:creationId xmlns:a16="http://schemas.microsoft.com/office/drawing/2014/main" id="{C6A4AEF0-41E4-9835-2440-AF52BBE289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8948" y="6167231"/>
              <a:ext cx="275389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/>
                <a:t>High back pressure from left heart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FFDFDA-941E-6EAA-7C96-6E280A99ACDA}"/>
              </a:ext>
            </a:extLst>
          </p:cNvPr>
          <p:cNvGrpSpPr>
            <a:grpSpLocks/>
          </p:cNvGrpSpPr>
          <p:nvPr/>
        </p:nvGrpSpPr>
        <p:grpSpPr bwMode="auto">
          <a:xfrm>
            <a:off x="7148513" y="336550"/>
            <a:ext cx="1995487" cy="2986088"/>
            <a:chOff x="7148947" y="337199"/>
            <a:chExt cx="1995053" cy="298532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E2D2E4-A84A-2F06-9AF0-8F28A16FC31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7148947" y="1229145"/>
              <a:ext cx="1764916" cy="2093374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lg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66" name="TextBox 8">
              <a:extLst>
                <a:ext uri="{FF2B5EF4-FFF2-40B4-BE49-F238E27FC236}">
                  <a16:creationId xmlns:a16="http://schemas.microsoft.com/office/drawing/2014/main" id="{6AD3784A-1D99-E36F-E02B-F474B5DC58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33047" y="337199"/>
              <a:ext cx="1710953" cy="1061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/>
                <a:t>Destruction of pulmonary parenchyma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C5B2ED4-2576-0FF4-1DEB-7D0E078AB228}"/>
              </a:ext>
            </a:extLst>
          </p:cNvPr>
          <p:cNvGrpSpPr>
            <a:grpSpLocks/>
          </p:cNvGrpSpPr>
          <p:nvPr/>
        </p:nvGrpSpPr>
        <p:grpSpPr bwMode="auto">
          <a:xfrm>
            <a:off x="4727575" y="68263"/>
            <a:ext cx="1485900" cy="1722437"/>
            <a:chOff x="4726899" y="67911"/>
            <a:chExt cx="1486481" cy="172325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F2B31D1-569F-49AC-A421-D4DD35DFDBA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470140" y="668270"/>
              <a:ext cx="417676" cy="1122894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lg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64" name="TextBox 11">
              <a:extLst>
                <a:ext uri="{FF2B5EF4-FFF2-40B4-BE49-F238E27FC236}">
                  <a16:creationId xmlns:a16="http://schemas.microsoft.com/office/drawing/2014/main" id="{2973C9F7-80C4-2E92-3E5B-AB2DC5319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6899" y="67911"/>
              <a:ext cx="148648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/>
                <a:t>Obstruction of PA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D4155-325A-B96C-0FFA-442877BA7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Pulmonary Arterial Hypertension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61712-F547-BDAE-A0C7-F4BEDFCB5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  <a:defRPr/>
            </a:pPr>
            <a:r>
              <a:rPr lang="en-US" dirty="0"/>
              <a:t>A small subset of pulmonary hypertension</a:t>
            </a:r>
          </a:p>
          <a:p>
            <a:pPr>
              <a:buFont typeface="Arial"/>
              <a:buChar char="•"/>
              <a:defRPr/>
            </a:pPr>
            <a:r>
              <a:rPr lang="en-US" dirty="0"/>
              <a:t>Rare, affecting only 10-52 people per million</a:t>
            </a:r>
          </a:p>
          <a:p>
            <a:pPr>
              <a:buFont typeface="Arial"/>
              <a:buChar char="•"/>
              <a:defRPr/>
            </a:pPr>
            <a:r>
              <a:rPr lang="en-US" dirty="0"/>
              <a:t>Pulmonary pressures are elevated to due thickening, narrowing and fibrosis of the small pulmonary arteries</a:t>
            </a:r>
          </a:p>
          <a:p>
            <a:pPr marL="630238" lvl="2" indent="-342900">
              <a:buFont typeface="Arial"/>
              <a:buChar char="•"/>
              <a:defRPr/>
            </a:pPr>
            <a:r>
              <a:rPr lang="en-US" dirty="0"/>
              <a:t>Effects arteries on the order of &lt;500 microns </a:t>
            </a:r>
          </a:p>
          <a:p>
            <a:pPr marL="630238" lvl="2" indent="-342900">
              <a:buFont typeface="Arial"/>
              <a:buChar char="•"/>
              <a:defRPr/>
            </a:pPr>
            <a:r>
              <a:rPr lang="en-US" dirty="0"/>
              <a:t>Associated with certain other medical conditions (especially systemic sclerosis)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figure 2[1]">
            <a:extLst>
              <a:ext uri="{FF2B5EF4-FFF2-40B4-BE49-F238E27FC236}">
                <a16:creationId xmlns:a16="http://schemas.microsoft.com/office/drawing/2014/main" id="{FB277AFF-1805-2AA9-9418-2738B8FE5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20875"/>
            <a:ext cx="4343400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 Box 3">
            <a:extLst>
              <a:ext uri="{FF2B5EF4-FFF2-40B4-BE49-F238E27FC236}">
                <a16:creationId xmlns:a16="http://schemas.microsoft.com/office/drawing/2014/main" id="{756F9AF9-C5B7-DC84-EC48-D52501FD6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447800"/>
            <a:ext cx="123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000000"/>
                </a:solidFill>
              </a:rPr>
              <a:t>Normal</a:t>
            </a:r>
          </a:p>
        </p:txBody>
      </p:sp>
      <p:pic>
        <p:nvPicPr>
          <p:cNvPr id="21507" name="Picture 4" descr="figure 15">
            <a:extLst>
              <a:ext uri="{FF2B5EF4-FFF2-40B4-BE49-F238E27FC236}">
                <a16:creationId xmlns:a16="http://schemas.microsoft.com/office/drawing/2014/main" id="{69407A1C-A9F9-CD1F-4574-797502F86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05000"/>
            <a:ext cx="365760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5">
            <a:extLst>
              <a:ext uri="{FF2B5EF4-FFF2-40B4-BE49-F238E27FC236}">
                <a16:creationId xmlns:a16="http://schemas.microsoft.com/office/drawing/2014/main" id="{3B6B7F25-6719-5FBA-5548-EC3021255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447800"/>
            <a:ext cx="82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000000"/>
                </a:solidFill>
              </a:rPr>
              <a:t>PAH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15AFBB08-DEE3-C0DC-D667-DC3D58813C53}"/>
              </a:ext>
            </a:extLst>
          </p:cNvPr>
          <p:cNvGrpSpPr>
            <a:grpSpLocks/>
          </p:cNvGrpSpPr>
          <p:nvPr/>
        </p:nvGrpSpPr>
        <p:grpSpPr bwMode="auto">
          <a:xfrm>
            <a:off x="4165600" y="3276600"/>
            <a:ext cx="2463800" cy="2271713"/>
            <a:chOff x="2624" y="2304"/>
            <a:chExt cx="1552" cy="1431"/>
          </a:xfrm>
        </p:grpSpPr>
        <p:sp>
          <p:nvSpPr>
            <p:cNvPr id="21528" name="Text Box 7">
              <a:extLst>
                <a:ext uri="{FF2B5EF4-FFF2-40B4-BE49-F238E27FC236}">
                  <a16:creationId xmlns:a16="http://schemas.microsoft.com/office/drawing/2014/main" id="{8E6F1E5C-7DE2-3702-AF2E-B3BDCE0038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4" y="3504"/>
              <a:ext cx="14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800">
                  <a:solidFill>
                    <a:srgbClr val="000000"/>
                  </a:solidFill>
                </a:rPr>
                <a:t>intimal proliferation</a:t>
              </a:r>
            </a:p>
          </p:txBody>
        </p:sp>
        <p:sp>
          <p:nvSpPr>
            <p:cNvPr id="21529" name="Line 8">
              <a:extLst>
                <a:ext uri="{FF2B5EF4-FFF2-40B4-BE49-F238E27FC236}">
                  <a16:creationId xmlns:a16="http://schemas.microsoft.com/office/drawing/2014/main" id="{70976C85-9461-2B33-5453-8564471A52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0" y="2304"/>
              <a:ext cx="816" cy="120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9">
            <a:extLst>
              <a:ext uri="{FF2B5EF4-FFF2-40B4-BE49-F238E27FC236}">
                <a16:creationId xmlns:a16="http://schemas.microsoft.com/office/drawing/2014/main" id="{03E9EBB9-8C5D-6961-1D99-21B0415DA01A}"/>
              </a:ext>
            </a:extLst>
          </p:cNvPr>
          <p:cNvGrpSpPr>
            <a:grpSpLocks/>
          </p:cNvGrpSpPr>
          <p:nvPr/>
        </p:nvGrpSpPr>
        <p:grpSpPr bwMode="auto">
          <a:xfrm>
            <a:off x="7162800" y="3429000"/>
            <a:ext cx="685800" cy="1981200"/>
            <a:chOff x="4512" y="2400"/>
            <a:chExt cx="432" cy="1248"/>
          </a:xfrm>
        </p:grpSpPr>
        <p:sp>
          <p:nvSpPr>
            <p:cNvPr id="21526" name="Text Box 10">
              <a:extLst>
                <a:ext uri="{FF2B5EF4-FFF2-40B4-BE49-F238E27FC236}">
                  <a16:creationId xmlns:a16="http://schemas.microsoft.com/office/drawing/2014/main" id="{5F18C191-E2C2-2051-3988-3FF2B906B1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" y="3417"/>
              <a:ext cx="3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800">
                  <a:solidFill>
                    <a:srgbClr val="000000"/>
                  </a:solidFill>
                </a:rPr>
                <a:t>clot</a:t>
              </a:r>
            </a:p>
          </p:txBody>
        </p:sp>
        <p:sp>
          <p:nvSpPr>
            <p:cNvPr id="21527" name="Line 11">
              <a:extLst>
                <a:ext uri="{FF2B5EF4-FFF2-40B4-BE49-F238E27FC236}">
                  <a16:creationId xmlns:a16="http://schemas.microsoft.com/office/drawing/2014/main" id="{7011950B-24C3-D729-B01F-2CE9E6C6D3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12" y="2400"/>
              <a:ext cx="288" cy="1056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2">
            <a:extLst>
              <a:ext uri="{FF2B5EF4-FFF2-40B4-BE49-F238E27FC236}">
                <a16:creationId xmlns:a16="http://schemas.microsoft.com/office/drawing/2014/main" id="{442D88DF-B0CD-FEAC-9D99-E63799CB1940}"/>
              </a:ext>
            </a:extLst>
          </p:cNvPr>
          <p:cNvGrpSpPr>
            <a:grpSpLocks/>
          </p:cNvGrpSpPr>
          <p:nvPr/>
        </p:nvGrpSpPr>
        <p:grpSpPr bwMode="auto">
          <a:xfrm>
            <a:off x="5238750" y="4038600"/>
            <a:ext cx="2305050" cy="2057400"/>
            <a:chOff x="3300" y="2784"/>
            <a:chExt cx="1452" cy="1296"/>
          </a:xfrm>
        </p:grpSpPr>
        <p:sp>
          <p:nvSpPr>
            <p:cNvPr id="21524" name="Line 13">
              <a:extLst>
                <a:ext uri="{FF2B5EF4-FFF2-40B4-BE49-F238E27FC236}">
                  <a16:creationId xmlns:a16="http://schemas.microsoft.com/office/drawing/2014/main" id="{9F8CE3A5-6246-50C6-FC6F-8773CBDC96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80" y="2784"/>
              <a:ext cx="192" cy="1056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5" name="Text Box 14">
              <a:extLst>
                <a:ext uri="{FF2B5EF4-FFF2-40B4-BE49-F238E27FC236}">
                  <a16:creationId xmlns:a16="http://schemas.microsoft.com/office/drawing/2014/main" id="{77ECFA1D-AC31-9A47-0BCC-E94E496BE4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0" y="3849"/>
              <a:ext cx="14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4A4A4C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800">
                  <a:solidFill>
                    <a:srgbClr val="000000"/>
                  </a:solidFill>
                </a:rPr>
                <a:t>medial hypertrophy</a:t>
              </a:r>
            </a:p>
          </p:txBody>
        </p:sp>
      </p:grpSp>
      <p:sp>
        <p:nvSpPr>
          <p:cNvPr id="21512" name="Rectangle 25">
            <a:extLst>
              <a:ext uri="{FF2B5EF4-FFF2-40B4-BE49-F238E27FC236}">
                <a16:creationId xmlns:a16="http://schemas.microsoft.com/office/drawing/2014/main" id="{AE690D12-C043-D3E9-DB03-8A7A2B850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466725"/>
            <a:ext cx="792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CA" altLang="en-US" sz="2800" b="1">
                <a:solidFill>
                  <a:srgbClr val="A70043"/>
                </a:solidFill>
              </a:rPr>
              <a:t>Pulmonary arterial hypertension (PAH)-</a:t>
            </a:r>
          </a:p>
          <a:p>
            <a:pPr algn="ctr"/>
            <a:r>
              <a:rPr lang="fr-CA" altLang="en-US" sz="2800" b="1">
                <a:solidFill>
                  <a:srgbClr val="A70043"/>
                </a:solidFill>
              </a:rPr>
              <a:t>What goes wrong?</a:t>
            </a:r>
            <a:endParaRPr lang="fr-FR" altLang="en-US" sz="2800" b="1">
              <a:solidFill>
                <a:srgbClr val="A70043"/>
              </a:solidFill>
            </a:endParaRP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4AFAB11F-0D90-C74B-BFDC-D23BF0439280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5486400"/>
            <a:ext cx="5791200" cy="1219200"/>
            <a:chOff x="352" y="2736"/>
            <a:chExt cx="5216" cy="1200"/>
          </a:xfrm>
        </p:grpSpPr>
        <p:grpSp>
          <p:nvGrpSpPr>
            <p:cNvPr id="21515" name="Group 7">
              <a:extLst>
                <a:ext uri="{FF2B5EF4-FFF2-40B4-BE49-F238E27FC236}">
                  <a16:creationId xmlns:a16="http://schemas.microsoft.com/office/drawing/2014/main" id="{FE13574E-5707-8CE1-1D37-4DB9CD3849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" y="2736"/>
              <a:ext cx="5216" cy="1200"/>
              <a:chOff x="352" y="2736"/>
              <a:chExt cx="5216" cy="1200"/>
            </a:xfrm>
          </p:grpSpPr>
          <p:grpSp>
            <p:nvGrpSpPr>
              <p:cNvPr id="21519" name="Group 8">
                <a:extLst>
                  <a:ext uri="{FF2B5EF4-FFF2-40B4-BE49-F238E27FC236}">
                    <a16:creationId xmlns:a16="http://schemas.microsoft.com/office/drawing/2014/main" id="{F2BAD6EC-F995-BCDD-216F-301C217C7C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2" y="2736"/>
                <a:ext cx="4832" cy="1200"/>
                <a:chOff x="352" y="2736"/>
                <a:chExt cx="4832" cy="1200"/>
              </a:xfrm>
            </p:grpSpPr>
            <p:pic>
              <p:nvPicPr>
                <p:cNvPr id="21521" name="Picture 9" descr="pump3">
                  <a:extLst>
                    <a:ext uri="{FF2B5EF4-FFF2-40B4-BE49-F238E27FC236}">
                      <a16:creationId xmlns:a16="http://schemas.microsoft.com/office/drawing/2014/main" id="{1F11BC52-F219-FCB9-93F8-7AB41507EF3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2" y="2736"/>
                  <a:ext cx="1068" cy="1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1522" name="Freeform 10">
                  <a:extLst>
                    <a:ext uri="{FF2B5EF4-FFF2-40B4-BE49-F238E27FC236}">
                      <a16:creationId xmlns:a16="http://schemas.microsoft.com/office/drawing/2014/main" id="{0705ABD3-9E15-112E-A52D-4D133D38D7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00" y="3120"/>
                  <a:ext cx="3982" cy="288"/>
                </a:xfrm>
                <a:custGeom>
                  <a:avLst/>
                  <a:gdLst>
                    <a:gd name="T0" fmla="*/ 0 w 2784"/>
                    <a:gd name="T1" fmla="*/ 0 h 288"/>
                    <a:gd name="T2" fmla="*/ 15218786 w 2784"/>
                    <a:gd name="T3" fmla="*/ 240 h 288"/>
                    <a:gd name="T4" fmla="*/ 44135174 w 2784"/>
                    <a:gd name="T5" fmla="*/ 288 h 288"/>
                    <a:gd name="T6" fmla="*/ 0 60000 65536"/>
                    <a:gd name="T7" fmla="*/ 0 60000 65536"/>
                    <a:gd name="T8" fmla="*/ 0 60000 65536"/>
                    <a:gd name="T9" fmla="*/ 0 w 2784"/>
                    <a:gd name="T10" fmla="*/ 0 h 288"/>
                    <a:gd name="T11" fmla="*/ 2784 w 2784"/>
                    <a:gd name="T12" fmla="*/ 288 h 2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84" h="288">
                      <a:moveTo>
                        <a:pt x="0" y="0"/>
                      </a:moveTo>
                      <a:cubicBezTo>
                        <a:pt x="248" y="96"/>
                        <a:pt x="496" y="192"/>
                        <a:pt x="960" y="240"/>
                      </a:cubicBezTo>
                      <a:cubicBezTo>
                        <a:pt x="1424" y="288"/>
                        <a:pt x="2104" y="288"/>
                        <a:pt x="2784" y="288"/>
                      </a:cubicBezTo>
                    </a:path>
                  </a:pathLst>
                </a:cu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23" name="Freeform 11">
                  <a:extLst>
                    <a:ext uri="{FF2B5EF4-FFF2-40B4-BE49-F238E27FC236}">
                      <a16:creationId xmlns:a16="http://schemas.microsoft.com/office/drawing/2014/main" id="{F52487C3-784F-AA71-2FCF-7A33F35440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1" y="3264"/>
                  <a:ext cx="4031" cy="288"/>
                </a:xfrm>
                <a:custGeom>
                  <a:avLst/>
                  <a:gdLst>
                    <a:gd name="T0" fmla="*/ 0 w 2784"/>
                    <a:gd name="T1" fmla="*/ 0 h 288"/>
                    <a:gd name="T2" fmla="*/ 21083277 w 2784"/>
                    <a:gd name="T3" fmla="*/ 240 h 288"/>
                    <a:gd name="T4" fmla="*/ 61152691 w 2784"/>
                    <a:gd name="T5" fmla="*/ 288 h 288"/>
                    <a:gd name="T6" fmla="*/ 0 60000 65536"/>
                    <a:gd name="T7" fmla="*/ 0 60000 65536"/>
                    <a:gd name="T8" fmla="*/ 0 60000 65536"/>
                    <a:gd name="T9" fmla="*/ 0 w 2784"/>
                    <a:gd name="T10" fmla="*/ 0 h 288"/>
                    <a:gd name="T11" fmla="*/ 2784 w 2784"/>
                    <a:gd name="T12" fmla="*/ 288 h 2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84" h="288">
                      <a:moveTo>
                        <a:pt x="0" y="0"/>
                      </a:moveTo>
                      <a:cubicBezTo>
                        <a:pt x="248" y="96"/>
                        <a:pt x="496" y="192"/>
                        <a:pt x="960" y="240"/>
                      </a:cubicBezTo>
                      <a:cubicBezTo>
                        <a:pt x="1424" y="288"/>
                        <a:pt x="2104" y="288"/>
                        <a:pt x="2784" y="288"/>
                      </a:cubicBezTo>
                    </a:path>
                  </a:pathLst>
                </a:cu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520" name="Line 12">
                <a:extLst>
                  <a:ext uri="{FF2B5EF4-FFF2-40B4-BE49-F238E27FC236}">
                    <a16:creationId xmlns:a16="http://schemas.microsoft.com/office/drawing/2014/main" id="{D0AA5683-58BD-C96E-C879-20F78443E0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36" y="3456"/>
                <a:ext cx="432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516" name="Group 13">
              <a:extLst>
                <a:ext uri="{FF2B5EF4-FFF2-40B4-BE49-F238E27FC236}">
                  <a16:creationId xmlns:a16="http://schemas.microsoft.com/office/drawing/2014/main" id="{EE64D4D8-7F84-5551-E182-E28994C20F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2" y="3408"/>
              <a:ext cx="576" cy="144"/>
              <a:chOff x="3312" y="3408"/>
              <a:chExt cx="576" cy="144"/>
            </a:xfrm>
          </p:grpSpPr>
          <p:sp>
            <p:nvSpPr>
              <p:cNvPr id="21517" name="Rectangle 14">
                <a:extLst>
                  <a:ext uri="{FF2B5EF4-FFF2-40B4-BE49-F238E27FC236}">
                    <a16:creationId xmlns:a16="http://schemas.microsoft.com/office/drawing/2014/main" id="{D0D52E63-7AAE-EB83-02D3-938507F397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3408"/>
                <a:ext cx="576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100">
                    <a:solidFill>
                      <a:srgbClr val="4A4A4C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100">
                    <a:solidFill>
                      <a:srgbClr val="4A4A4C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100">
                    <a:solidFill>
                      <a:srgbClr val="4A4A4C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100">
                    <a:solidFill>
                      <a:srgbClr val="4A4A4C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100">
                    <a:solidFill>
                      <a:srgbClr val="4A4A4C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rgbClr val="4A4A4C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rgbClr val="4A4A4C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rgbClr val="4A4A4C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rgbClr val="4A4A4C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18" name="Rectangle 15">
                <a:extLst>
                  <a:ext uri="{FF2B5EF4-FFF2-40B4-BE49-F238E27FC236}">
                    <a16:creationId xmlns:a16="http://schemas.microsoft.com/office/drawing/2014/main" id="{66B5ECB8-8725-7DCE-F50B-5BE9A28AE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3503"/>
                <a:ext cx="576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100">
                    <a:solidFill>
                      <a:srgbClr val="4A4A4C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100">
                    <a:solidFill>
                      <a:srgbClr val="4A4A4C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100">
                    <a:solidFill>
                      <a:srgbClr val="4A4A4C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100">
                    <a:solidFill>
                      <a:srgbClr val="4A4A4C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100">
                    <a:solidFill>
                      <a:srgbClr val="4A4A4C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rgbClr val="4A4A4C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rgbClr val="4A4A4C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rgbClr val="4A4A4C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rgbClr val="4A4A4C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63867" name="Text Box 27">
            <a:extLst>
              <a:ext uri="{FF2B5EF4-FFF2-40B4-BE49-F238E27FC236}">
                <a16:creationId xmlns:a16="http://schemas.microsoft.com/office/drawing/2014/main" id="{9FCAE954-7A9E-5E6D-D786-66B7B1867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62484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4A4A4C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2900" b="1"/>
              <a:t>RV</a:t>
            </a:r>
          </a:p>
        </p:txBody>
      </p:sp>
    </p:spTree>
    <p:extLst>
      <p:ext uri="{BB962C8B-B14F-4D97-AF65-F5344CB8AC3E}">
        <p14:creationId xmlns:p14="http://schemas.microsoft.com/office/powerpoint/2010/main" val="21008656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C3320-7D02-B6DA-82BD-0B41D3231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Pulmonary arterial hypertension in Scleroderma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63D2E-7BEA-C7BA-26F8-243574086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Seen in about 8-12% of patients with scleroderma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Much more common with limited systemic sclerosis compared to diffuse systemic sclerosis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Common enough that regular screening is warranted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4343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CFF5D-8AF5-0547-4B31-9A34B6C11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diagram of a person's lungs&#10;&#10;Description automatically generated">
            <a:extLst>
              <a:ext uri="{FF2B5EF4-FFF2-40B4-BE49-F238E27FC236}">
                <a16:creationId xmlns:a16="http://schemas.microsoft.com/office/drawing/2014/main" id="{85EC1B49-6F51-1C80-2290-E4E5E12DE8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145" y="277483"/>
            <a:ext cx="7230979" cy="6303033"/>
          </a:xfrm>
        </p:spPr>
      </p:pic>
    </p:spTree>
    <p:extLst>
      <p:ext uri="{BB962C8B-B14F-4D97-AF65-F5344CB8AC3E}">
        <p14:creationId xmlns:p14="http://schemas.microsoft.com/office/powerpoint/2010/main" val="2040647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7563" y="1600625"/>
            <a:ext cx="7267575" cy="4138612"/>
          </a:xfrm>
        </p:spPr>
        <p:txBody>
          <a:bodyPr>
            <a:normAutofit fontScale="92500" lnSpcReduction="10000"/>
          </a:bodyPr>
          <a:lstStyle/>
          <a:p>
            <a:r>
              <a:rPr lang="en-CA" dirty="0"/>
              <a:t>Cardinal PH symptoms</a:t>
            </a:r>
          </a:p>
          <a:p>
            <a:pPr lvl="1"/>
            <a:r>
              <a:rPr lang="en-CA" b="1"/>
              <a:t>Difficulty Breathing </a:t>
            </a:r>
            <a:r>
              <a:rPr lang="en-CA" b="1" dirty="0"/>
              <a:t>(60%) </a:t>
            </a:r>
          </a:p>
          <a:p>
            <a:pPr lvl="1"/>
            <a:r>
              <a:rPr lang="en-CA" b="1"/>
              <a:t>Chest pain </a:t>
            </a:r>
            <a:r>
              <a:rPr lang="en-CA" b="1" dirty="0"/>
              <a:t>(47%)</a:t>
            </a:r>
          </a:p>
          <a:p>
            <a:pPr lvl="1"/>
            <a:r>
              <a:rPr lang="en-CA" b="1"/>
              <a:t>Passing out </a:t>
            </a:r>
            <a:r>
              <a:rPr lang="en-CA" b="1" dirty="0"/>
              <a:t>(36%)</a:t>
            </a:r>
          </a:p>
          <a:p>
            <a:pPr lvl="1"/>
            <a:r>
              <a:rPr lang="en-CA" dirty="0"/>
              <a:t>Fatigue (73%)</a:t>
            </a:r>
          </a:p>
          <a:p>
            <a:pPr lvl="1"/>
            <a:r>
              <a:rPr lang="en-CA" dirty="0"/>
              <a:t>Leg/abdominal swelling</a:t>
            </a:r>
          </a:p>
          <a:p>
            <a:pPr lvl="1"/>
            <a:r>
              <a:rPr lang="en-CA" dirty="0"/>
              <a:t>Abdominal pain</a:t>
            </a:r>
          </a:p>
          <a:p>
            <a:pPr lvl="1"/>
            <a:r>
              <a:rPr lang="en-CA"/>
              <a:t>Hoarseness </a:t>
            </a:r>
          </a:p>
          <a:p>
            <a:pPr marL="4763" lvl="1" indent="0">
              <a:buNone/>
            </a:pPr>
            <a:r>
              <a:rPr lang="en-CA"/>
              <a:t>Symptoms </a:t>
            </a:r>
            <a:r>
              <a:rPr lang="en-CA" dirty="0"/>
              <a:t>typically do not develop </a:t>
            </a:r>
            <a:r>
              <a:rPr lang="en-CA"/>
              <a:t>until pressures double</a:t>
            </a:r>
            <a:endParaRPr lang="en-CA" dirty="0"/>
          </a:p>
          <a:p>
            <a:r>
              <a:rPr lang="en-CA"/>
              <a:t>Delayed diagnosis remains common</a:t>
            </a:r>
            <a:endParaRPr lang="en-CA" dirty="0"/>
          </a:p>
          <a:p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Clinical Presentation:  Symptoms</a:t>
            </a:r>
          </a:p>
        </p:txBody>
      </p:sp>
      <p:sp>
        <p:nvSpPr>
          <p:cNvPr id="6" name="Rectangle 5"/>
          <p:cNvSpPr/>
          <p:nvPr/>
        </p:nvSpPr>
        <p:spPr>
          <a:xfrm>
            <a:off x="2051720" y="5774839"/>
            <a:ext cx="6926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de-CH" dirty="0">
                <a:cs typeface="Times New Roman" pitchFamily="18" charset="0"/>
                <a:sym typeface="Arial" charset="0"/>
              </a:rPr>
              <a:t>Peacock et al., Pulmonary Circulation 3rd Ed</a:t>
            </a:r>
          </a:p>
          <a:p>
            <a:pPr>
              <a:spcBef>
                <a:spcPct val="0"/>
              </a:spcBef>
            </a:pPr>
            <a:r>
              <a:rPr lang="de-CH" dirty="0">
                <a:cs typeface="Times New Roman" pitchFamily="18" charset="0"/>
                <a:sym typeface="Arial" charset="0"/>
              </a:rPr>
              <a:t>Saggar et al., </a:t>
            </a:r>
            <a:r>
              <a:rPr lang="en-CA" dirty="0" err="1"/>
              <a:t>Semin</a:t>
            </a:r>
            <a:r>
              <a:rPr lang="en-CA" dirty="0"/>
              <a:t> </a:t>
            </a:r>
            <a:r>
              <a:rPr lang="en-CA" dirty="0" err="1"/>
              <a:t>Respir</a:t>
            </a:r>
            <a:r>
              <a:rPr lang="en-CA" dirty="0"/>
              <a:t> </a:t>
            </a:r>
            <a:r>
              <a:rPr lang="en-CA" dirty="0" err="1"/>
              <a:t>Crit</a:t>
            </a:r>
            <a:r>
              <a:rPr lang="en-CA" dirty="0"/>
              <a:t> Care Med 2009;30:399–410</a:t>
            </a:r>
            <a:endParaRPr lang="de-CH" dirty="0">
              <a:cs typeface="Times New Roman" pitchFamily="18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81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20000"/>
          </a:spcBef>
          <a:spcAft>
            <a:spcPts val="600"/>
          </a:spcAft>
          <a:buClrTx/>
          <a:buSzTx/>
          <a:buFont typeface="Arial" charset="0"/>
          <a:buNone/>
          <a:tabLst/>
          <a:defRPr kumimoji="0" lang="en-US" sz="2100" b="0" i="0" u="none" strike="noStrike" cap="none" normalizeH="0" baseline="0" smtClean="0">
            <a:ln>
              <a:noFill/>
            </a:ln>
            <a:solidFill>
              <a:srgbClr val="4A4A4C"/>
            </a:solidFill>
            <a:effectLst/>
            <a:latin typeface="Calibri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20000"/>
          </a:spcBef>
          <a:spcAft>
            <a:spcPts val="600"/>
          </a:spcAft>
          <a:buClrTx/>
          <a:buSzTx/>
          <a:buFont typeface="Arial" charset="0"/>
          <a:buNone/>
          <a:tabLst/>
          <a:defRPr kumimoji="0" lang="en-US" sz="2100" b="0" i="0" u="none" strike="noStrike" cap="none" normalizeH="0" baseline="0" smtClean="0">
            <a:ln>
              <a:noFill/>
            </a:ln>
            <a:solidFill>
              <a:srgbClr val="4A4A4C"/>
            </a:solidFill>
            <a:effectLst/>
            <a:latin typeface="Calibri" charset="0"/>
            <a:ea typeface="ＭＳ Ｐゴシック" charset="-128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51833</TotalTime>
  <Words>828</Words>
  <Application>Microsoft Macintosh PowerPoint</Application>
  <PresentationFormat>On-screen Show (4:3)</PresentationFormat>
  <Paragraphs>149</Paragraphs>
  <Slides>36</Slides>
  <Notes>4</Notes>
  <HiddenSlides>1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ＭＳ Ｐゴシック</vt:lpstr>
      <vt:lpstr>Arial</vt:lpstr>
      <vt:lpstr>Calibri</vt:lpstr>
      <vt:lpstr>Times New Roman</vt:lpstr>
      <vt:lpstr>Univers</vt:lpstr>
      <vt:lpstr>Wingdings</vt:lpstr>
      <vt:lpstr>Office Theme</vt:lpstr>
      <vt:lpstr>Pulmonary Hypertension: Evaluation and treatment</vt:lpstr>
      <vt:lpstr>Disclosure</vt:lpstr>
      <vt:lpstr>Definitions</vt:lpstr>
      <vt:lpstr>PowerPoint Presentation</vt:lpstr>
      <vt:lpstr>Pulmonary Arterial Hypertension </vt:lpstr>
      <vt:lpstr>PowerPoint Presentation</vt:lpstr>
      <vt:lpstr>Pulmonary arterial hypertension in Scleroderma</vt:lpstr>
      <vt:lpstr>PowerPoint Presentation</vt:lpstr>
      <vt:lpstr>Clinical Presentation:  Symptoms</vt:lpstr>
      <vt:lpstr>Investigating for PH: Blood tests</vt:lpstr>
      <vt:lpstr>Investigating for PH: ECG</vt:lpstr>
      <vt:lpstr>Investigating for PH: Chest x-ray</vt:lpstr>
      <vt:lpstr>Investigating for PH: Pulmonary Function tests</vt:lpstr>
      <vt:lpstr>Investigating for PH: Echocardiography</vt:lpstr>
      <vt:lpstr>Doppler effect</vt:lpstr>
      <vt:lpstr>Doppler effect</vt:lpstr>
      <vt:lpstr>PowerPoint Presentation</vt:lpstr>
      <vt:lpstr>PowerPoint Presentation</vt:lpstr>
      <vt:lpstr>Other features</vt:lpstr>
      <vt:lpstr>Diagnosis of PAH: Cardiac Catheterization</vt:lpstr>
      <vt:lpstr>Diagnosis of PAH: Cardiac Catheterization</vt:lpstr>
      <vt:lpstr>Pulmonary arterial hypertension therapy</vt:lpstr>
      <vt:lpstr>PowerPoint Presentation</vt:lpstr>
      <vt:lpstr>PAH therapies: Nitric oxide pathway</vt:lpstr>
      <vt:lpstr>PAH Therapies: Endothelin receptor antagonists</vt:lpstr>
      <vt:lpstr>PAH therapy: Prostanoid Receptor Agonists</vt:lpstr>
      <vt:lpstr>Parenteral prostanoids: Epoprostenol (Caripul)</vt:lpstr>
      <vt:lpstr>Parenteral prostanoids: Treprostinil (Remodulin)</vt:lpstr>
      <vt:lpstr>PowerPoint Presentation</vt:lpstr>
      <vt:lpstr>Role for earlier Rx in PAH?</vt:lpstr>
      <vt:lpstr>PowerPoint Presentation</vt:lpstr>
      <vt:lpstr>Follow up: How do we know the meds are working?</vt:lpstr>
      <vt:lpstr>Follow up: How do we know the meds are working?</vt:lpstr>
      <vt:lpstr>Follow up: How do we know the meds are working?</vt:lpstr>
      <vt:lpstr>Follow up: How do we know the meds are working?  Follow up echo</vt:lpstr>
      <vt:lpstr> What if the medications aren’t working?</vt:lpstr>
    </vt:vector>
  </TitlesOfParts>
  <Company>Signals Design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Kosta Tsetsekas</dc:creator>
  <cp:lastModifiedBy>nwbrunner@gmail.com</cp:lastModifiedBy>
  <cp:revision>388</cp:revision>
  <dcterms:created xsi:type="dcterms:W3CDTF">2015-02-05T00:16:30Z</dcterms:created>
  <dcterms:modified xsi:type="dcterms:W3CDTF">2024-10-26T02:53:56Z</dcterms:modified>
</cp:coreProperties>
</file>